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72" r:id="rId2"/>
    <p:sldId id="257" r:id="rId3"/>
    <p:sldId id="291" r:id="rId4"/>
    <p:sldId id="297" r:id="rId5"/>
    <p:sldId id="260" r:id="rId6"/>
    <p:sldId id="262" r:id="rId7"/>
    <p:sldId id="296" r:id="rId8"/>
    <p:sldId id="298" r:id="rId9"/>
    <p:sldId id="299" r:id="rId10"/>
    <p:sldId id="300" r:id="rId11"/>
    <p:sldId id="267" r:id="rId12"/>
    <p:sldId id="268" r:id="rId13"/>
    <p:sldId id="269" r:id="rId14"/>
    <p:sldId id="270" r:id="rId15"/>
    <p:sldId id="274" r:id="rId16"/>
    <p:sldId id="275" r:id="rId17"/>
    <p:sldId id="292" r:id="rId18"/>
    <p:sldId id="279" r:id="rId19"/>
    <p:sldId id="282" r:id="rId20"/>
    <p:sldId id="293" r:id="rId21"/>
    <p:sldId id="294" r:id="rId22"/>
    <p:sldId id="295" r:id="rId23"/>
    <p:sldId id="287" r:id="rId24"/>
    <p:sldId id="288" r:id="rId25"/>
    <p:sldId id="289" r:id="rId26"/>
    <p:sldId id="290" r:id="rId27"/>
    <p:sldId id="273" r:id="rId2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04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F28FE-56C3-DC2F-289C-2D8EFD666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4881C-8B0C-479D-C7A4-C49B78EC5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DB758-DF73-CD9D-C575-9D30C945F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3DE074-7838-529A-5D98-7C636B12097B}"/>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375756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hyperlink" Target="https://docs.djangoproject.com/en/2.2/howto/deployment/checklist/" TargetMode="Externa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djangoproject.com/en/2.2/topics/i18n/" TargetMode="External"/><Relationship Id="rId2" Type="http://schemas.openxmlformats.org/officeDocument/2006/relationships/hyperlink" Target="https://docs.djangoproject.com/en/2.2/ref/settings/#databases"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Bhargav3000/A-Driving-Decision-Strategy-based-on-Machine-Learning-for-Autonomous-vehicle" TargetMode="Externa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964397" y="2735401"/>
            <a:ext cx="12902327" cy="617101"/>
          </a:xfrm>
          <a:prstGeom prst="rect">
            <a:avLst/>
          </a:prstGeom>
          <a:noFill/>
          <a:ln/>
        </p:spPr>
        <p:txBody>
          <a:bodyPr wrap="none" lIns="0" tIns="0" rIns="0" bIns="0" rtlCol="0" anchor="t"/>
          <a:lstStyle/>
          <a:p>
            <a:pPr marL="0" indent="0" algn="ctr">
              <a:lnSpc>
                <a:spcPts val="4850"/>
              </a:lnSpc>
              <a:buNone/>
            </a:pPr>
            <a:r>
              <a:rPr lang="en-US" sz="4500" b="1" kern="0" spc="-117" dirty="0">
                <a:solidFill>
                  <a:srgbClr val="000000"/>
                </a:solidFill>
                <a:latin typeface="Inter" pitchFamily="34" charset="0"/>
                <a:ea typeface="Inter" pitchFamily="34" charset="-122"/>
                <a:cs typeface="Inter" pitchFamily="34" charset="-120"/>
              </a:rPr>
              <a:t>DEPRESSION DETECTION</a:t>
            </a:r>
            <a:endParaRPr lang="en-US" sz="4500" dirty="0"/>
          </a:p>
        </p:txBody>
      </p:sp>
      <p:sp>
        <p:nvSpPr>
          <p:cNvPr id="4" name="Text 2"/>
          <p:cNvSpPr/>
          <p:nvPr/>
        </p:nvSpPr>
        <p:spPr>
          <a:xfrm>
            <a:off x="864036" y="3377208"/>
            <a:ext cx="12234267" cy="617101"/>
          </a:xfrm>
          <a:prstGeom prst="rect">
            <a:avLst/>
          </a:prstGeom>
          <a:noFill/>
          <a:ln/>
        </p:spPr>
        <p:txBody>
          <a:bodyPr wrap="none" lIns="0" tIns="0" rIns="0" bIns="0" rtlCol="0" anchor="t"/>
          <a:lstStyle/>
          <a:p>
            <a:pPr marL="0" indent="0" algn="ctr">
              <a:lnSpc>
                <a:spcPts val="4850"/>
              </a:lnSpc>
              <a:buNone/>
            </a:pPr>
            <a:r>
              <a:rPr lang="en-US" sz="4500" b="1" kern="0" spc="-117" dirty="0">
                <a:solidFill>
                  <a:srgbClr val="000000"/>
                </a:solidFill>
                <a:latin typeface="Inter" pitchFamily="34" charset="0"/>
                <a:ea typeface="Inter" pitchFamily="34" charset="-122"/>
                <a:cs typeface="Inter" pitchFamily="34" charset="-120"/>
              </a:rPr>
              <a:t> USING ECG</a:t>
            </a:r>
            <a:endParaRPr lang="en-US" sz="4500" dirty="0"/>
          </a:p>
        </p:txBody>
      </p:sp>
      <p:sp>
        <p:nvSpPr>
          <p:cNvPr id="5" name="Text 3"/>
          <p:cNvSpPr/>
          <p:nvPr/>
        </p:nvSpPr>
        <p:spPr>
          <a:xfrm>
            <a:off x="864037" y="3654862"/>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6" name="Text 4"/>
          <p:cNvSpPr/>
          <p:nvPr/>
        </p:nvSpPr>
        <p:spPr>
          <a:xfrm>
            <a:off x="864037" y="4327565"/>
            <a:ext cx="129023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11" name="Picture 10">
            <a:extLst>
              <a:ext uri="{FF2B5EF4-FFF2-40B4-BE49-F238E27FC236}">
                <a16:creationId xmlns:a16="http://schemas.microsoft.com/office/drawing/2014/main" id="{5003B33A-6BC1-DBF5-522A-B351D2808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 y="123389"/>
            <a:ext cx="14629765" cy="1385570"/>
          </a:xfrm>
          <a:prstGeom prst="rect">
            <a:avLst/>
          </a:prstGeom>
        </p:spPr>
      </p:pic>
      <p:sp>
        <p:nvSpPr>
          <p:cNvPr id="12" name="TextBox 11">
            <a:extLst>
              <a:ext uri="{FF2B5EF4-FFF2-40B4-BE49-F238E27FC236}">
                <a16:creationId xmlns:a16="http://schemas.microsoft.com/office/drawing/2014/main" id="{7BACB23E-9F31-781B-603C-139570C66C98}"/>
              </a:ext>
            </a:extLst>
          </p:cNvPr>
          <p:cNvSpPr txBox="1"/>
          <p:nvPr/>
        </p:nvSpPr>
        <p:spPr>
          <a:xfrm>
            <a:off x="627163" y="5746894"/>
            <a:ext cx="13576793" cy="2185214"/>
          </a:xfrm>
          <a:prstGeom prst="rect">
            <a:avLst/>
          </a:prstGeom>
          <a:noFill/>
        </p:spPr>
        <p:txBody>
          <a:bodyPr wrap="square" rtlCol="0">
            <a:spAutoFit/>
          </a:bodyPr>
          <a:lstStyle/>
          <a:p>
            <a:r>
              <a:rPr lang="en-IN" sz="2900" b="1" dirty="0"/>
              <a:t>Presented By:                                                                                         Under the guidance of</a:t>
            </a:r>
          </a:p>
          <a:p>
            <a:endParaRPr lang="en-IN" sz="2000" b="1" dirty="0"/>
          </a:p>
          <a:p>
            <a:r>
              <a:rPr lang="en-IN" sz="2300" dirty="0"/>
              <a:t>B. BASKAR RAJU(217R1A0513)                                                                                            Mr. G. VINESH SHANKAR</a:t>
            </a:r>
          </a:p>
          <a:p>
            <a:r>
              <a:rPr lang="en-IN" sz="2300" dirty="0"/>
              <a:t>B. NARSIMHA(217R1A0507)                                                                                                       Assistant Professor</a:t>
            </a:r>
          </a:p>
          <a:p>
            <a:r>
              <a:rPr lang="en-IN" sz="2300" dirty="0"/>
              <a:t>S. VINAYAK (217R1A0554)</a:t>
            </a:r>
          </a:p>
          <a:p>
            <a:endParaRPr lang="en-IN" dirty="0"/>
          </a:p>
        </p:txBody>
      </p:sp>
      <p:sp>
        <p:nvSpPr>
          <p:cNvPr id="13" name="TextBox 12">
            <a:extLst>
              <a:ext uri="{FF2B5EF4-FFF2-40B4-BE49-F238E27FC236}">
                <a16:creationId xmlns:a16="http://schemas.microsoft.com/office/drawing/2014/main" id="{58185B04-DAC3-26EB-EB08-37B9092412AA}"/>
              </a:ext>
            </a:extLst>
          </p:cNvPr>
          <p:cNvSpPr txBox="1"/>
          <p:nvPr/>
        </p:nvSpPr>
        <p:spPr>
          <a:xfrm>
            <a:off x="1550019" y="1984917"/>
            <a:ext cx="12467063" cy="369332"/>
          </a:xfrm>
          <a:prstGeom prst="rect">
            <a:avLst/>
          </a:prstGeom>
          <a:noFill/>
        </p:spPr>
        <p:txBody>
          <a:bodyPr wrap="square" rtlCol="0">
            <a:spAutoFit/>
          </a:bodyPr>
          <a:lstStyle/>
          <a:p>
            <a:r>
              <a:rPr lang="en-IN" b="1" dirty="0"/>
              <a:t>Department of CSE                                                                                                                                                                        Batch No: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CFC30C-8743-E99A-8E37-04000DE98577}"/>
              </a:ext>
            </a:extLst>
          </p:cNvPr>
          <p:cNvSpPr txBox="1"/>
          <p:nvPr/>
        </p:nvSpPr>
        <p:spPr>
          <a:xfrm>
            <a:off x="1666754" y="2037144"/>
            <a:ext cx="9306046" cy="5863144"/>
          </a:xfrm>
          <a:prstGeom prst="rect">
            <a:avLst/>
          </a:prstGeom>
          <a:noFill/>
        </p:spPr>
        <p:txBody>
          <a:bodyPr wrap="square">
            <a:spAutoFit/>
          </a:bodyPr>
          <a:lstStyle/>
          <a:p>
            <a:pPr marL="0" indent="0" algn="just">
              <a:buFontTx/>
              <a:buNone/>
              <a:defRPr/>
            </a:pPr>
            <a:r>
              <a:rPr lang="en-US" sz="2500" b="1" dirty="0">
                <a:solidFill>
                  <a:srgbClr val="FF0000"/>
                </a:solidFill>
              </a:rPr>
              <a:t>Admin Module:</a:t>
            </a:r>
          </a:p>
          <a:p>
            <a:pPr marL="0" indent="0" algn="just">
              <a:buFontTx/>
              <a:buNone/>
              <a:defRPr/>
            </a:pPr>
            <a:r>
              <a:rPr lang="en-US" sz="2500" b="1" dirty="0">
                <a:solidFill>
                  <a:srgbClr val="FF0000"/>
                </a:solidFill>
              </a:rPr>
              <a:t>  </a:t>
            </a:r>
            <a:r>
              <a:rPr lang="en-US" sz="2500" dirty="0"/>
              <a:t>Administrator will login to application using username as ‘admin’ </a:t>
            </a:r>
            <a:r>
              <a:rPr lang="en-US" sz="2500" dirty="0" err="1"/>
              <a:t>andpassword</a:t>
            </a:r>
            <a:r>
              <a:rPr lang="en-US" sz="2500" dirty="0"/>
              <a:t> ‘admin’. After login admin can view all registered users and all posts send by </a:t>
            </a:r>
            <a:r>
              <a:rPr lang="en-US" sz="2500" dirty="0" err="1"/>
              <a:t>eachusers</a:t>
            </a:r>
            <a:r>
              <a:rPr lang="en-US" sz="2500" dirty="0"/>
              <a:t>. Admin can send motivation messages to all depressed users. All positive and </a:t>
            </a:r>
            <a:r>
              <a:rPr lang="en-US" sz="2500" dirty="0" err="1"/>
              <a:t>negativedepression</a:t>
            </a:r>
            <a:r>
              <a:rPr lang="en-US" sz="2500" dirty="0"/>
              <a:t> users can also be seen in the form of graph.</a:t>
            </a:r>
          </a:p>
          <a:p>
            <a:pPr marL="0" indent="0" algn="just">
              <a:buFontTx/>
              <a:buNone/>
              <a:defRPr/>
            </a:pPr>
            <a:r>
              <a:rPr lang="en-US" sz="2500" b="1" dirty="0">
                <a:solidFill>
                  <a:srgbClr val="FF0000"/>
                </a:solidFill>
              </a:rPr>
              <a:t>User Module: </a:t>
            </a:r>
          </a:p>
          <a:p>
            <a:pPr marL="0" indent="0" algn="just">
              <a:buFontTx/>
              <a:buNone/>
              <a:defRPr/>
            </a:pPr>
            <a:r>
              <a:rPr lang="en-US" sz="2500" dirty="0"/>
              <a:t>Users need to register with the application and then login to application to access various sub modules such as</a:t>
            </a:r>
          </a:p>
          <a:p>
            <a:pPr marL="0" indent="0" algn="just">
              <a:buFontTx/>
              <a:buNone/>
              <a:defRPr/>
            </a:pPr>
            <a:r>
              <a:rPr lang="en-US" sz="2500" b="1" dirty="0">
                <a:solidFill>
                  <a:srgbClr val="FF0000"/>
                </a:solidFill>
              </a:rPr>
              <a:t>Search Friends: </a:t>
            </a:r>
          </a:p>
          <a:p>
            <a:pPr marL="0" indent="0" algn="just">
              <a:buFontTx/>
              <a:buNone/>
              <a:defRPr/>
            </a:pPr>
            <a:r>
              <a:rPr lang="en-US" sz="2500" dirty="0"/>
              <a:t>Using this module user can see all peoples register with the application</a:t>
            </a:r>
          </a:p>
          <a:p>
            <a:pPr marL="0" indent="0" algn="just">
              <a:buFontTx/>
              <a:buNone/>
              <a:defRPr/>
            </a:pPr>
            <a:r>
              <a:rPr lang="en-US" sz="2500" b="1" dirty="0">
                <a:solidFill>
                  <a:srgbClr val="FF0000"/>
                </a:solidFill>
              </a:rPr>
              <a:t>Upload Posts: </a:t>
            </a:r>
          </a:p>
          <a:p>
            <a:pPr marL="0" indent="0" algn="just">
              <a:buFontTx/>
              <a:buNone/>
              <a:defRPr/>
            </a:pPr>
            <a:r>
              <a:rPr lang="en-US" sz="2500" dirty="0"/>
              <a:t>Using this module user can upload post in various formats such as text </a:t>
            </a:r>
            <a:r>
              <a:rPr lang="en-US" sz="2500" dirty="0" err="1"/>
              <a:t>file,image</a:t>
            </a:r>
            <a:r>
              <a:rPr lang="en-US" sz="2500" dirty="0"/>
              <a:t> or audio file. This application accepts only .WAV file format.</a:t>
            </a:r>
          </a:p>
        </p:txBody>
      </p:sp>
      <p:sp>
        <p:nvSpPr>
          <p:cNvPr id="5" name="TextBox 4">
            <a:extLst>
              <a:ext uri="{FF2B5EF4-FFF2-40B4-BE49-F238E27FC236}">
                <a16:creationId xmlns:a16="http://schemas.microsoft.com/office/drawing/2014/main" id="{1DB402DC-4665-2546-EFC3-93FB64708050}"/>
              </a:ext>
            </a:extLst>
          </p:cNvPr>
          <p:cNvSpPr txBox="1"/>
          <p:nvPr/>
        </p:nvSpPr>
        <p:spPr>
          <a:xfrm>
            <a:off x="1666754" y="1244808"/>
            <a:ext cx="7315200" cy="692497"/>
          </a:xfrm>
          <a:prstGeom prst="rect">
            <a:avLst/>
          </a:prstGeom>
          <a:noFill/>
        </p:spPr>
        <p:txBody>
          <a:bodyPr wrap="square">
            <a:spAutoFit/>
          </a:bodyPr>
          <a:lstStyle/>
          <a:p>
            <a:r>
              <a:rPr lang="en-IN" altLang="en-US" sz="3900" b="1" dirty="0">
                <a:solidFill>
                  <a:srgbClr val="FF0000"/>
                </a:solidFill>
              </a:rPr>
              <a:t>MODULES</a:t>
            </a:r>
            <a:endParaRPr lang="en-IN" sz="3900" dirty="0"/>
          </a:p>
        </p:txBody>
      </p:sp>
    </p:spTree>
    <p:extLst>
      <p:ext uri="{BB962C8B-B14F-4D97-AF65-F5344CB8AC3E}">
        <p14:creationId xmlns:p14="http://schemas.microsoft.com/office/powerpoint/2010/main" val="3197452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22102" y="488752"/>
            <a:ext cx="4443889" cy="555427"/>
          </a:xfrm>
          <a:prstGeom prst="rect">
            <a:avLst/>
          </a:prstGeom>
          <a:noFill/>
          <a:ln/>
        </p:spPr>
        <p:txBody>
          <a:bodyPr wrap="none" lIns="0" tIns="0" rIns="0" bIns="0" rtlCol="0" anchor="t"/>
          <a:lstStyle/>
          <a:p>
            <a:pPr marL="0" indent="0">
              <a:lnSpc>
                <a:spcPts val="4350"/>
              </a:lnSpc>
              <a:buNone/>
            </a:pPr>
            <a:r>
              <a:rPr lang="en-US" sz="3450" b="1" kern="0" spc="-105" dirty="0">
                <a:solidFill>
                  <a:srgbClr val="000000"/>
                </a:solidFill>
                <a:latin typeface="Inter" pitchFamily="34" charset="0"/>
                <a:ea typeface="Inter" pitchFamily="34" charset="-122"/>
                <a:cs typeface="Inter" pitchFamily="34" charset="-120"/>
              </a:rPr>
              <a:t>UML Diagrams</a:t>
            </a:r>
            <a:endParaRPr lang="en-US" sz="3450" dirty="0"/>
          </a:p>
        </p:txBody>
      </p:sp>
      <p:sp>
        <p:nvSpPr>
          <p:cNvPr id="3" name="Text 1"/>
          <p:cNvSpPr/>
          <p:nvPr/>
        </p:nvSpPr>
        <p:spPr>
          <a:xfrm>
            <a:off x="622102" y="1310759"/>
            <a:ext cx="3555087" cy="444341"/>
          </a:xfrm>
          <a:prstGeom prst="rect">
            <a:avLst/>
          </a:prstGeom>
          <a:noFill/>
          <a:ln/>
        </p:spPr>
        <p:txBody>
          <a:bodyPr wrap="none" lIns="0" tIns="0" rIns="0" bIns="0" rtlCol="0" anchor="t"/>
          <a:lstStyle/>
          <a:p>
            <a:pPr marL="0" indent="0">
              <a:lnSpc>
                <a:spcPts val="3450"/>
              </a:lnSpc>
              <a:buNone/>
            </a:pPr>
            <a:r>
              <a:rPr lang="en-US" sz="2750" b="1" kern="0" spc="-84" dirty="0">
                <a:solidFill>
                  <a:srgbClr val="000000"/>
                </a:solidFill>
                <a:latin typeface="Inter" pitchFamily="34" charset="0"/>
                <a:ea typeface="Inter" pitchFamily="34" charset="-122"/>
                <a:cs typeface="Inter" pitchFamily="34" charset="-120"/>
              </a:rPr>
              <a:t>Use Case Diagram:</a:t>
            </a:r>
            <a:endParaRPr lang="en-US" sz="2750" dirty="0"/>
          </a:p>
        </p:txBody>
      </p:sp>
      <p:pic>
        <p:nvPicPr>
          <p:cNvPr id="6" name="Picture 5">
            <a:extLst>
              <a:ext uri="{FF2B5EF4-FFF2-40B4-BE49-F238E27FC236}">
                <a16:creationId xmlns:a16="http://schemas.microsoft.com/office/drawing/2014/main" id="{23330D67-C5B0-44E3-E88C-2FB39CB53F0E}"/>
              </a:ext>
            </a:extLst>
          </p:cNvPr>
          <p:cNvPicPr>
            <a:picLocks noChangeAspect="1"/>
          </p:cNvPicPr>
          <p:nvPr/>
        </p:nvPicPr>
        <p:blipFill>
          <a:blip r:embed="rId3"/>
          <a:stretch>
            <a:fillRect/>
          </a:stretch>
        </p:blipFill>
        <p:spPr>
          <a:xfrm>
            <a:off x="3389971" y="1851103"/>
            <a:ext cx="9422780" cy="580978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05101" y="632579"/>
            <a:ext cx="5751433" cy="718899"/>
          </a:xfrm>
          <a:prstGeom prst="rect">
            <a:avLst/>
          </a:prstGeom>
          <a:noFill/>
          <a:ln/>
        </p:spPr>
        <p:txBody>
          <a:bodyPr wrap="none" lIns="0" tIns="0" rIns="0" bIns="0" rtlCol="0" anchor="t"/>
          <a:lstStyle/>
          <a:p>
            <a:pPr marL="0" indent="0">
              <a:lnSpc>
                <a:spcPts val="5650"/>
              </a:lnSpc>
              <a:buNone/>
            </a:pPr>
            <a:r>
              <a:rPr lang="en-US" sz="4500" b="1" kern="0" spc="-136" dirty="0">
                <a:solidFill>
                  <a:srgbClr val="000000"/>
                </a:solidFill>
                <a:latin typeface="Inter" pitchFamily="34" charset="0"/>
                <a:ea typeface="Inter" pitchFamily="34" charset="-122"/>
                <a:cs typeface="Inter" pitchFamily="34" charset="-120"/>
              </a:rPr>
              <a:t>Class Diagram:</a:t>
            </a:r>
            <a:endParaRPr lang="en-US" sz="4500" dirty="0"/>
          </a:p>
        </p:txBody>
      </p:sp>
      <p:pic>
        <p:nvPicPr>
          <p:cNvPr id="4" name="Picture 3">
            <a:extLst>
              <a:ext uri="{FF2B5EF4-FFF2-40B4-BE49-F238E27FC236}">
                <a16:creationId xmlns:a16="http://schemas.microsoft.com/office/drawing/2014/main" id="{8C2885BD-630C-C4CB-CB1E-76A320AF84F7}"/>
              </a:ext>
            </a:extLst>
          </p:cNvPr>
          <p:cNvPicPr>
            <a:picLocks noChangeAspect="1"/>
          </p:cNvPicPr>
          <p:nvPr/>
        </p:nvPicPr>
        <p:blipFill>
          <a:blip r:embed="rId3"/>
          <a:stretch>
            <a:fillRect/>
          </a:stretch>
        </p:blipFill>
        <p:spPr>
          <a:xfrm>
            <a:off x="1683832" y="1550020"/>
            <a:ext cx="9422783" cy="64342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8309" y="595789"/>
            <a:ext cx="5416629" cy="676989"/>
          </a:xfrm>
          <a:prstGeom prst="rect">
            <a:avLst/>
          </a:prstGeom>
          <a:noFill/>
          <a:ln/>
        </p:spPr>
        <p:txBody>
          <a:bodyPr wrap="none" lIns="0" tIns="0" rIns="0" bIns="0" rtlCol="0" anchor="t"/>
          <a:lstStyle/>
          <a:p>
            <a:pPr marL="0" indent="0">
              <a:lnSpc>
                <a:spcPts val="5300"/>
              </a:lnSpc>
              <a:buNone/>
            </a:pPr>
            <a:r>
              <a:rPr lang="en-US" sz="4250" b="1" kern="0" spc="-128" dirty="0">
                <a:solidFill>
                  <a:srgbClr val="000000"/>
                </a:solidFill>
                <a:latin typeface="Inter" pitchFamily="34" charset="0"/>
                <a:ea typeface="Inter" pitchFamily="34" charset="-122"/>
                <a:cs typeface="Inter" pitchFamily="34" charset="-120"/>
              </a:rPr>
              <a:t>Sequence diagram:</a:t>
            </a:r>
            <a:endParaRPr lang="en-US" sz="4250" dirty="0"/>
          </a:p>
        </p:txBody>
      </p:sp>
      <p:pic>
        <p:nvPicPr>
          <p:cNvPr id="4" name="Picture 3">
            <a:extLst>
              <a:ext uri="{FF2B5EF4-FFF2-40B4-BE49-F238E27FC236}">
                <a16:creationId xmlns:a16="http://schemas.microsoft.com/office/drawing/2014/main" id="{01A50B5D-FB34-BA8F-9476-9A3136CAA3D7}"/>
              </a:ext>
            </a:extLst>
          </p:cNvPr>
          <p:cNvPicPr>
            <a:picLocks noChangeAspect="1"/>
          </p:cNvPicPr>
          <p:nvPr/>
        </p:nvPicPr>
        <p:blipFill>
          <a:blip r:embed="rId3"/>
          <a:stretch>
            <a:fillRect/>
          </a:stretch>
        </p:blipFill>
        <p:spPr>
          <a:xfrm>
            <a:off x="1895707" y="1272778"/>
            <a:ext cx="9121698" cy="6767251"/>
          </a:xfrm>
          <a:prstGeom prst="rect">
            <a:avLst/>
          </a:prstGeom>
        </p:spPr>
      </p:pic>
      <p:pic>
        <p:nvPicPr>
          <p:cNvPr id="6" name="Picture 5">
            <a:extLst>
              <a:ext uri="{FF2B5EF4-FFF2-40B4-BE49-F238E27FC236}">
                <a16:creationId xmlns:a16="http://schemas.microsoft.com/office/drawing/2014/main" id="{34409CF3-53EA-52BC-7002-EB4B4C6431B1}"/>
              </a:ext>
            </a:extLst>
          </p:cNvPr>
          <p:cNvPicPr>
            <a:picLocks noChangeAspect="1"/>
          </p:cNvPicPr>
          <p:nvPr/>
        </p:nvPicPr>
        <p:blipFill>
          <a:blip r:embed="rId4"/>
          <a:stretch>
            <a:fillRect/>
          </a:stretch>
        </p:blipFill>
        <p:spPr>
          <a:xfrm>
            <a:off x="10717788" y="1272778"/>
            <a:ext cx="334277" cy="6767251"/>
          </a:xfrm>
          <a:prstGeom prst="rect">
            <a:avLst/>
          </a:prstGeom>
        </p:spPr>
      </p:pic>
      <p:pic>
        <p:nvPicPr>
          <p:cNvPr id="9" name="Picture 8">
            <a:extLst>
              <a:ext uri="{FF2B5EF4-FFF2-40B4-BE49-F238E27FC236}">
                <a16:creationId xmlns:a16="http://schemas.microsoft.com/office/drawing/2014/main" id="{B5A7442B-197D-E32F-6B2A-223041D1316F}"/>
              </a:ext>
            </a:extLst>
          </p:cNvPr>
          <p:cNvPicPr>
            <a:picLocks noChangeAspect="1"/>
          </p:cNvPicPr>
          <p:nvPr/>
        </p:nvPicPr>
        <p:blipFill>
          <a:blip r:embed="rId4"/>
          <a:stretch>
            <a:fillRect/>
          </a:stretch>
        </p:blipFill>
        <p:spPr>
          <a:xfrm>
            <a:off x="1895707" y="7783550"/>
            <a:ext cx="8822081" cy="25749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72095" y="415171"/>
            <a:ext cx="3760827" cy="470059"/>
          </a:xfrm>
          <a:prstGeom prst="rect">
            <a:avLst/>
          </a:prstGeom>
          <a:noFill/>
          <a:ln/>
        </p:spPr>
        <p:txBody>
          <a:bodyPr wrap="none" lIns="0" tIns="0" rIns="0" bIns="0" rtlCol="0" anchor="t"/>
          <a:lstStyle/>
          <a:p>
            <a:pPr marL="0" indent="0">
              <a:lnSpc>
                <a:spcPts val="3700"/>
              </a:lnSpc>
              <a:buNone/>
            </a:pPr>
            <a:r>
              <a:rPr lang="en-US" sz="2950" b="1" kern="0" spc="-89" dirty="0">
                <a:solidFill>
                  <a:srgbClr val="000000"/>
                </a:solidFill>
                <a:latin typeface="Inter" pitchFamily="34" charset="0"/>
                <a:ea typeface="Inter" pitchFamily="34" charset="-122"/>
                <a:cs typeface="Inter" pitchFamily="34" charset="-120"/>
              </a:rPr>
              <a:t>Activity diagram:</a:t>
            </a:r>
            <a:endParaRPr lang="en-US" sz="2950" dirty="0"/>
          </a:p>
        </p:txBody>
      </p:sp>
      <p:pic>
        <p:nvPicPr>
          <p:cNvPr id="4" name="Picture 3">
            <a:extLst>
              <a:ext uri="{FF2B5EF4-FFF2-40B4-BE49-F238E27FC236}">
                <a16:creationId xmlns:a16="http://schemas.microsoft.com/office/drawing/2014/main" id="{ED94828E-A319-24B1-98CE-994767D6A718}"/>
              </a:ext>
            </a:extLst>
          </p:cNvPr>
          <p:cNvPicPr>
            <a:picLocks noChangeAspect="1"/>
          </p:cNvPicPr>
          <p:nvPr/>
        </p:nvPicPr>
        <p:blipFill>
          <a:blip r:embed="rId3"/>
          <a:stretch>
            <a:fillRect/>
          </a:stretch>
        </p:blipFill>
        <p:spPr>
          <a:xfrm>
            <a:off x="4415882" y="1516566"/>
            <a:ext cx="5531005" cy="63673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8082-2B90-E75D-51B6-E7E66D89EF5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078150A-B62C-2694-1690-D266C3B9BBDA}"/>
              </a:ext>
            </a:extLst>
          </p:cNvPr>
          <p:cNvSpPr/>
          <p:nvPr/>
        </p:nvSpPr>
        <p:spPr>
          <a:xfrm>
            <a:off x="572095" y="415171"/>
            <a:ext cx="3760827" cy="470059"/>
          </a:xfrm>
          <a:prstGeom prst="rect">
            <a:avLst/>
          </a:prstGeom>
          <a:noFill/>
          <a:ln/>
        </p:spPr>
        <p:txBody>
          <a:bodyPr wrap="none" lIns="0" tIns="0" rIns="0" bIns="0" rtlCol="0" anchor="t"/>
          <a:lstStyle/>
          <a:p>
            <a:pPr marL="0" indent="0">
              <a:lnSpc>
                <a:spcPts val="3700"/>
              </a:lnSpc>
              <a:buNone/>
            </a:pPr>
            <a:r>
              <a:rPr lang="en-US" sz="3200" b="1" kern="0" spc="-89" dirty="0">
                <a:solidFill>
                  <a:srgbClr val="000000"/>
                </a:solidFill>
                <a:latin typeface="Inter" pitchFamily="34" charset="0"/>
                <a:ea typeface="Inter" pitchFamily="34" charset="-122"/>
              </a:rPr>
              <a:t>Sample Code:</a:t>
            </a:r>
            <a:endParaRPr lang="en-US" sz="3200" dirty="0"/>
          </a:p>
        </p:txBody>
      </p:sp>
      <p:sp>
        <p:nvSpPr>
          <p:cNvPr id="3" name="TextBox 2">
            <a:extLst>
              <a:ext uri="{FF2B5EF4-FFF2-40B4-BE49-F238E27FC236}">
                <a16:creationId xmlns:a16="http://schemas.microsoft.com/office/drawing/2014/main" id="{FF59D094-1EA4-D0FF-DA35-30C35770F6CF}"/>
              </a:ext>
            </a:extLst>
          </p:cNvPr>
          <p:cNvSpPr txBox="1"/>
          <p:nvPr/>
        </p:nvSpPr>
        <p:spPr>
          <a:xfrm>
            <a:off x="572095" y="1393902"/>
            <a:ext cx="13746071" cy="584775"/>
          </a:xfrm>
          <a:prstGeom prst="rect">
            <a:avLst/>
          </a:prstGeom>
          <a:noFill/>
        </p:spPr>
        <p:txBody>
          <a:bodyPr wrap="square" rtlCol="0">
            <a:spAutoFit/>
          </a:bodyPr>
          <a:lstStyle/>
          <a:p>
            <a:r>
              <a:rPr lang="en-IN" sz="3200" b="1" dirty="0">
                <a:effectLst/>
                <a:ea typeface="Calibri" panose="020F0502020204030204" pitchFamily="34" charset="0"/>
                <a:cs typeface="Times New Roman" panose="02020603050405020304" pitchFamily="18" charset="0"/>
              </a:rPr>
              <a:t>__init__.py</a:t>
            </a:r>
          </a:p>
        </p:txBody>
      </p:sp>
      <p:sp>
        <p:nvSpPr>
          <p:cNvPr id="4" name="TextBox 3">
            <a:extLst>
              <a:ext uri="{FF2B5EF4-FFF2-40B4-BE49-F238E27FC236}">
                <a16:creationId xmlns:a16="http://schemas.microsoft.com/office/drawing/2014/main" id="{7A14F7A6-F2C0-6B95-EB64-85EE6D6E09B4}"/>
              </a:ext>
            </a:extLst>
          </p:cNvPr>
          <p:cNvSpPr txBox="1"/>
          <p:nvPr/>
        </p:nvSpPr>
        <p:spPr>
          <a:xfrm>
            <a:off x="691376" y="2687444"/>
            <a:ext cx="5161424" cy="923330"/>
          </a:xfrm>
          <a:prstGeom prst="rect">
            <a:avLst/>
          </a:prstGeom>
          <a:noFill/>
        </p:spPr>
        <p:txBody>
          <a:bodyPr wrap="square" rtlCol="0">
            <a:spAutoFit/>
          </a:bodyPr>
          <a:lstStyle/>
          <a:p>
            <a:r>
              <a:rPr lang="en-IN" dirty="0"/>
              <a:t>import </a:t>
            </a:r>
            <a:r>
              <a:rPr lang="en-IN" dirty="0" err="1"/>
              <a:t>pymysql</a:t>
            </a:r>
            <a:endParaRPr lang="en-IN" dirty="0"/>
          </a:p>
          <a:p>
            <a:r>
              <a:rPr lang="en-IN" dirty="0"/>
              <a:t>print(</a:t>
            </a:r>
            <a:r>
              <a:rPr lang="en-IN" dirty="0" err="1"/>
              <a:t>pymysql</a:t>
            </a:r>
            <a:r>
              <a:rPr lang="en-IN" dirty="0"/>
              <a:t>.__file__)</a:t>
            </a:r>
          </a:p>
          <a:p>
            <a:r>
              <a:rPr lang="en-IN" dirty="0" err="1"/>
              <a:t>pymysql.install_as_MySQLdb</a:t>
            </a:r>
            <a:r>
              <a:rPr lang="en-IN" dirty="0"/>
              <a:t>()</a:t>
            </a:r>
          </a:p>
        </p:txBody>
      </p:sp>
      <p:sp>
        <p:nvSpPr>
          <p:cNvPr id="6" name="TextBox 5">
            <a:extLst>
              <a:ext uri="{FF2B5EF4-FFF2-40B4-BE49-F238E27FC236}">
                <a16:creationId xmlns:a16="http://schemas.microsoft.com/office/drawing/2014/main" id="{CE95A4CB-AEEE-90C0-C619-62F6EB2D0BDB}"/>
              </a:ext>
            </a:extLst>
          </p:cNvPr>
          <p:cNvSpPr txBox="1"/>
          <p:nvPr/>
        </p:nvSpPr>
        <p:spPr>
          <a:xfrm>
            <a:off x="572095" y="4123275"/>
            <a:ext cx="7315200" cy="584775"/>
          </a:xfrm>
          <a:prstGeom prst="rect">
            <a:avLst/>
          </a:prstGeom>
          <a:noFill/>
        </p:spPr>
        <p:txBody>
          <a:bodyPr wrap="square">
            <a:spAutoFit/>
          </a:bodyPr>
          <a:lstStyle/>
          <a:p>
            <a:r>
              <a:rPr lang="en-IN" sz="3200" b="1" dirty="0">
                <a:ea typeface="Calibri" panose="020F0502020204030204" pitchFamily="34" charset="0"/>
                <a:cs typeface="Times New Roman" panose="02020603050405020304" pitchFamily="18" charset="0"/>
              </a:rPr>
              <a:t>Admin.</a:t>
            </a:r>
            <a:r>
              <a:rPr lang="en-IN" sz="3200" b="1" dirty="0">
                <a:effectLst/>
                <a:ea typeface="Calibri" panose="020F0502020204030204" pitchFamily="34" charset="0"/>
                <a:cs typeface="Times New Roman" panose="02020603050405020304" pitchFamily="18" charset="0"/>
              </a:rPr>
              <a:t>py</a:t>
            </a:r>
          </a:p>
        </p:txBody>
      </p:sp>
      <p:sp>
        <p:nvSpPr>
          <p:cNvPr id="8" name="TextBox 7">
            <a:extLst>
              <a:ext uri="{FF2B5EF4-FFF2-40B4-BE49-F238E27FC236}">
                <a16:creationId xmlns:a16="http://schemas.microsoft.com/office/drawing/2014/main" id="{17B72F60-C586-CEEF-A1F5-A2CE9EB0825E}"/>
              </a:ext>
            </a:extLst>
          </p:cNvPr>
          <p:cNvSpPr txBox="1"/>
          <p:nvPr/>
        </p:nvSpPr>
        <p:spPr>
          <a:xfrm>
            <a:off x="572095" y="4832042"/>
            <a:ext cx="7315200" cy="646331"/>
          </a:xfrm>
          <a:prstGeom prst="rect">
            <a:avLst/>
          </a:prstGeom>
          <a:noFill/>
        </p:spPr>
        <p:txBody>
          <a:bodyPr wrap="square">
            <a:spAutoFit/>
          </a:bodyPr>
          <a:lstStyle/>
          <a:p>
            <a:r>
              <a:rPr lang="en-IN" dirty="0"/>
              <a:t>from </a:t>
            </a:r>
            <a:r>
              <a:rPr lang="en-IN" dirty="0" err="1"/>
              <a:t>django.contrib</a:t>
            </a:r>
            <a:r>
              <a:rPr lang="en-IN" dirty="0"/>
              <a:t> import admin</a:t>
            </a:r>
          </a:p>
          <a:p>
            <a:r>
              <a:rPr lang="en-IN" dirty="0"/>
              <a:t># Register your models here.</a:t>
            </a:r>
          </a:p>
        </p:txBody>
      </p:sp>
      <p:sp>
        <p:nvSpPr>
          <p:cNvPr id="10" name="TextBox 9">
            <a:extLst>
              <a:ext uri="{FF2B5EF4-FFF2-40B4-BE49-F238E27FC236}">
                <a16:creationId xmlns:a16="http://schemas.microsoft.com/office/drawing/2014/main" id="{234B3D09-0EA5-920F-3BD0-87A35BE74A30}"/>
              </a:ext>
            </a:extLst>
          </p:cNvPr>
          <p:cNvSpPr txBox="1"/>
          <p:nvPr/>
        </p:nvSpPr>
        <p:spPr>
          <a:xfrm>
            <a:off x="519722" y="6663964"/>
            <a:ext cx="7315200" cy="923330"/>
          </a:xfrm>
          <a:prstGeom prst="rect">
            <a:avLst/>
          </a:prstGeom>
          <a:noFill/>
        </p:spPr>
        <p:txBody>
          <a:bodyPr wrap="square">
            <a:spAutoFit/>
          </a:bodyPr>
          <a:lstStyle/>
          <a:p>
            <a:r>
              <a:rPr lang="en-IN" dirty="0"/>
              <a:t>import </a:t>
            </a:r>
            <a:r>
              <a:rPr lang="en-IN" dirty="0" err="1"/>
              <a:t>pymysql</a:t>
            </a:r>
            <a:endParaRPr lang="en-IN" dirty="0"/>
          </a:p>
          <a:p>
            <a:r>
              <a:rPr lang="en-IN" dirty="0"/>
              <a:t>print(</a:t>
            </a:r>
            <a:r>
              <a:rPr lang="en-IN" dirty="0" err="1"/>
              <a:t>pymysql</a:t>
            </a:r>
            <a:r>
              <a:rPr lang="en-IN" dirty="0"/>
              <a:t>.__file__)</a:t>
            </a:r>
          </a:p>
          <a:p>
            <a:r>
              <a:rPr lang="en-IN" dirty="0" err="1"/>
              <a:t>pymysql.install_as_MySQLdb</a:t>
            </a:r>
            <a:r>
              <a:rPr lang="en-IN" dirty="0"/>
              <a:t>()</a:t>
            </a:r>
          </a:p>
        </p:txBody>
      </p:sp>
      <p:sp>
        <p:nvSpPr>
          <p:cNvPr id="12" name="TextBox 11">
            <a:extLst>
              <a:ext uri="{FF2B5EF4-FFF2-40B4-BE49-F238E27FC236}">
                <a16:creationId xmlns:a16="http://schemas.microsoft.com/office/drawing/2014/main" id="{A9D6537B-C6CE-C757-240E-B1C1988D2F80}"/>
              </a:ext>
            </a:extLst>
          </p:cNvPr>
          <p:cNvSpPr txBox="1"/>
          <p:nvPr/>
        </p:nvSpPr>
        <p:spPr>
          <a:xfrm>
            <a:off x="519722" y="6048866"/>
            <a:ext cx="7315200" cy="584775"/>
          </a:xfrm>
          <a:prstGeom prst="rect">
            <a:avLst/>
          </a:prstGeom>
          <a:noFill/>
        </p:spPr>
        <p:txBody>
          <a:bodyPr wrap="square">
            <a:spAutoFit/>
          </a:bodyPr>
          <a:lstStyle/>
          <a:p>
            <a:r>
              <a:rPr lang="en-IN" sz="3200" b="1" dirty="0">
                <a:ea typeface="Calibri" panose="020F0502020204030204" pitchFamily="34" charset="0"/>
                <a:cs typeface="Times New Roman" panose="02020603050405020304" pitchFamily="18" charset="0"/>
              </a:rPr>
              <a:t>Models.</a:t>
            </a:r>
            <a:r>
              <a:rPr lang="en-IN" sz="3200" b="1" dirty="0">
                <a:effectLst/>
                <a:ea typeface="Calibri" panose="020F0502020204030204" pitchFamily="34" charset="0"/>
                <a:cs typeface="Times New Roman" panose="02020603050405020304" pitchFamily="18" charset="0"/>
              </a:rPr>
              <a:t>py</a:t>
            </a:r>
          </a:p>
        </p:txBody>
      </p:sp>
    </p:spTree>
    <p:extLst>
      <p:ext uri="{BB962C8B-B14F-4D97-AF65-F5344CB8AC3E}">
        <p14:creationId xmlns:p14="http://schemas.microsoft.com/office/powerpoint/2010/main" val="2092706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EA4230-1853-747B-C926-4451BBBE2641}"/>
              </a:ext>
            </a:extLst>
          </p:cNvPr>
          <p:cNvSpPr txBox="1"/>
          <p:nvPr/>
        </p:nvSpPr>
        <p:spPr>
          <a:xfrm>
            <a:off x="429322" y="1438507"/>
            <a:ext cx="13571034" cy="923330"/>
          </a:xfrm>
          <a:prstGeom prst="rect">
            <a:avLst/>
          </a:prstGeom>
          <a:noFill/>
        </p:spPr>
        <p:txBody>
          <a:bodyPr wrap="square" rtlCol="0">
            <a:spAutoFit/>
          </a:bodyPr>
          <a:lstStyle/>
          <a:p>
            <a:r>
              <a:rPr lang="en-US" dirty="0"/>
              <a:t>from </a:t>
            </a:r>
            <a:r>
              <a:rPr lang="en-US" dirty="0" err="1"/>
              <a:t>django.test</a:t>
            </a:r>
            <a:r>
              <a:rPr lang="en-US" dirty="0"/>
              <a:t> import </a:t>
            </a:r>
            <a:r>
              <a:rPr lang="en-US" dirty="0" err="1"/>
              <a:t>TestCase</a:t>
            </a:r>
            <a:endParaRPr lang="en-US" dirty="0"/>
          </a:p>
          <a:p>
            <a:endParaRPr lang="en-US" dirty="0"/>
          </a:p>
          <a:p>
            <a:r>
              <a:rPr lang="en-US" dirty="0"/>
              <a:t># Create your tests here.</a:t>
            </a:r>
          </a:p>
        </p:txBody>
      </p:sp>
      <p:sp>
        <p:nvSpPr>
          <p:cNvPr id="4" name="TextBox 3">
            <a:extLst>
              <a:ext uri="{FF2B5EF4-FFF2-40B4-BE49-F238E27FC236}">
                <a16:creationId xmlns:a16="http://schemas.microsoft.com/office/drawing/2014/main" id="{E4CC56D4-8E08-960C-9F36-FEAB8F8E1B8F}"/>
              </a:ext>
            </a:extLst>
          </p:cNvPr>
          <p:cNvSpPr txBox="1"/>
          <p:nvPr/>
        </p:nvSpPr>
        <p:spPr>
          <a:xfrm>
            <a:off x="429322" y="919304"/>
            <a:ext cx="7582829" cy="584775"/>
          </a:xfrm>
          <a:prstGeom prst="rect">
            <a:avLst/>
          </a:prstGeom>
          <a:noFill/>
        </p:spPr>
        <p:txBody>
          <a:bodyPr wrap="square">
            <a:spAutoFit/>
          </a:bodyPr>
          <a:lstStyle/>
          <a:p>
            <a:r>
              <a:rPr lang="en-IN" sz="3200" b="1" dirty="0">
                <a:ea typeface="Calibri" panose="020F0502020204030204" pitchFamily="34" charset="0"/>
                <a:cs typeface="Times New Roman" panose="02020603050405020304" pitchFamily="18" charset="0"/>
              </a:rPr>
              <a:t>tests</a:t>
            </a:r>
            <a:r>
              <a:rPr lang="en-IN" sz="3200" b="1" dirty="0">
                <a:effectLst/>
                <a:ea typeface="Calibri" panose="020F0502020204030204" pitchFamily="34" charset="0"/>
                <a:cs typeface="Times New Roman" panose="02020603050405020304" pitchFamily="18" charset="0"/>
              </a:rPr>
              <a:t>.py</a:t>
            </a:r>
          </a:p>
        </p:txBody>
      </p:sp>
      <p:sp>
        <p:nvSpPr>
          <p:cNvPr id="6" name="TextBox 5">
            <a:extLst>
              <a:ext uri="{FF2B5EF4-FFF2-40B4-BE49-F238E27FC236}">
                <a16:creationId xmlns:a16="http://schemas.microsoft.com/office/drawing/2014/main" id="{88AF72AF-17AE-96F0-D187-3EBC2338A3FF}"/>
              </a:ext>
            </a:extLst>
          </p:cNvPr>
          <p:cNvSpPr txBox="1"/>
          <p:nvPr/>
        </p:nvSpPr>
        <p:spPr>
          <a:xfrm>
            <a:off x="429322" y="2447021"/>
            <a:ext cx="7315200" cy="584775"/>
          </a:xfrm>
          <a:prstGeom prst="rect">
            <a:avLst/>
          </a:prstGeom>
          <a:noFill/>
        </p:spPr>
        <p:txBody>
          <a:bodyPr wrap="square">
            <a:spAutoFit/>
          </a:bodyPr>
          <a:lstStyle/>
          <a:p>
            <a:r>
              <a:rPr lang="en-IN" sz="3200" b="1" dirty="0">
                <a:effectLst/>
                <a:ea typeface="Calibri" panose="020F0502020204030204" pitchFamily="34" charset="0"/>
                <a:cs typeface="Times New Roman" panose="02020603050405020304" pitchFamily="18" charset="0"/>
              </a:rPr>
              <a:t>settings.py</a:t>
            </a:r>
          </a:p>
        </p:txBody>
      </p:sp>
      <p:sp>
        <p:nvSpPr>
          <p:cNvPr id="9" name="TextBox 8">
            <a:extLst>
              <a:ext uri="{FF2B5EF4-FFF2-40B4-BE49-F238E27FC236}">
                <a16:creationId xmlns:a16="http://schemas.microsoft.com/office/drawing/2014/main" id="{481403EC-A5A4-C017-FD80-CAB8CB7AE9FB}"/>
              </a:ext>
            </a:extLst>
          </p:cNvPr>
          <p:cNvSpPr txBox="1"/>
          <p:nvPr/>
        </p:nvSpPr>
        <p:spPr>
          <a:xfrm>
            <a:off x="568711" y="3456878"/>
            <a:ext cx="6445405" cy="3693319"/>
          </a:xfrm>
          <a:prstGeom prst="rect">
            <a:avLst/>
          </a:prstGeom>
          <a:noFill/>
        </p:spPr>
        <p:txBody>
          <a:bodyPr wrap="square" rtlCol="0">
            <a:spAutoFit/>
          </a:bodyPr>
          <a:lstStyle/>
          <a:p>
            <a:r>
              <a:rPr lang="en-IN" dirty="0"/>
              <a:t>import </a:t>
            </a:r>
            <a:r>
              <a:rPr lang="en-IN" dirty="0" err="1"/>
              <a:t>os</a:t>
            </a:r>
            <a:r>
              <a:rPr lang="en-IN" dirty="0"/>
              <a:t># </a:t>
            </a:r>
          </a:p>
          <a:p>
            <a:r>
              <a:rPr lang="en-IN" dirty="0"/>
              <a:t>Build paths inside the project like this: </a:t>
            </a:r>
            <a:r>
              <a:rPr lang="en-IN" dirty="0" err="1"/>
              <a:t>os.path.join</a:t>
            </a:r>
            <a:r>
              <a:rPr lang="en-IN" dirty="0"/>
              <a:t>(BASE_DIR, ...)</a:t>
            </a:r>
          </a:p>
          <a:p>
            <a:r>
              <a:rPr lang="en-IN" dirty="0"/>
              <a:t>BASE_DIR = </a:t>
            </a:r>
            <a:r>
              <a:rPr lang="en-IN" dirty="0" err="1"/>
              <a:t>os.path.dirname</a:t>
            </a:r>
            <a:r>
              <a:rPr lang="en-IN" dirty="0"/>
              <a:t>(</a:t>
            </a:r>
            <a:r>
              <a:rPr lang="en-IN" dirty="0" err="1"/>
              <a:t>os.path.dirname</a:t>
            </a:r>
            <a:r>
              <a:rPr lang="en-IN" dirty="0"/>
              <a:t>(</a:t>
            </a:r>
            <a:r>
              <a:rPr lang="en-IN" dirty="0" err="1"/>
              <a:t>os.path.abspath</a:t>
            </a:r>
            <a:r>
              <a:rPr lang="en-IN" dirty="0"/>
              <a:t>(_file_)))</a:t>
            </a:r>
          </a:p>
          <a:p>
            <a:r>
              <a:rPr lang="en-IN" dirty="0"/>
              <a:t># Quick-start development settings - unsuitable for production</a:t>
            </a:r>
          </a:p>
          <a:p>
            <a:r>
              <a:rPr lang="en-IN" dirty="0"/>
              <a:t># See </a:t>
            </a:r>
            <a:r>
              <a:rPr lang="en-IN" dirty="0">
                <a:hlinkClick r:id="rId2"/>
              </a:rPr>
              <a:t>https://docs.djangoproject.com/en/2.2/howto/deployment/checklist/</a:t>
            </a:r>
            <a:endParaRPr lang="en-IN" dirty="0"/>
          </a:p>
          <a:p>
            <a:r>
              <a:rPr lang="en-IN" dirty="0"/>
              <a:t># SECURITY WARNING: keep the secret key used in production </a:t>
            </a:r>
            <a:r>
              <a:rPr lang="en-IN" dirty="0" err="1"/>
              <a:t>secret!SECRET_KEY</a:t>
            </a:r>
            <a:r>
              <a:rPr lang="en-IN" dirty="0"/>
              <a:t> = '%8f!97e_yfkjc*t1s2@p6f1z531f*fm0t@2dmo9p74q#!</a:t>
            </a:r>
            <a:r>
              <a:rPr lang="en-IN" dirty="0" err="1"/>
              <a:t>tza%u</a:t>
            </a:r>
            <a:r>
              <a:rPr lang="en-IN" dirty="0"/>
              <a:t>’</a:t>
            </a:r>
          </a:p>
          <a:p>
            <a:r>
              <a:rPr lang="en-IN" dirty="0"/>
              <a:t># SECURITY WARNING: don't run with debug turned on in </a:t>
            </a:r>
            <a:r>
              <a:rPr lang="en-IN" dirty="0" err="1"/>
              <a:t>production!DEBUG</a:t>
            </a:r>
            <a:r>
              <a:rPr lang="en-IN" dirty="0"/>
              <a:t> = True</a:t>
            </a:r>
          </a:p>
        </p:txBody>
      </p:sp>
    </p:spTree>
    <p:extLst>
      <p:ext uri="{BB962C8B-B14F-4D97-AF65-F5344CB8AC3E}">
        <p14:creationId xmlns:p14="http://schemas.microsoft.com/office/powerpoint/2010/main" val="1190194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70620F-BFD2-449F-ACF5-7E771ACD8BD4}"/>
              </a:ext>
            </a:extLst>
          </p:cNvPr>
          <p:cNvSpPr txBox="1"/>
          <p:nvPr/>
        </p:nvSpPr>
        <p:spPr>
          <a:xfrm>
            <a:off x="970156" y="1587917"/>
            <a:ext cx="10002644" cy="5632311"/>
          </a:xfrm>
          <a:prstGeom prst="rect">
            <a:avLst/>
          </a:prstGeom>
          <a:noFill/>
        </p:spPr>
        <p:txBody>
          <a:bodyPr wrap="square">
            <a:spAutoFit/>
          </a:bodyPr>
          <a:lstStyle/>
          <a:p>
            <a:r>
              <a:rPr lang="en-IN" dirty="0"/>
              <a:t>ALLOWED_HOSTS = []</a:t>
            </a:r>
          </a:p>
          <a:p>
            <a:r>
              <a:rPr lang="en-IN" dirty="0"/>
              <a:t># Application </a:t>
            </a:r>
            <a:r>
              <a:rPr lang="en-IN" dirty="0" err="1"/>
              <a:t>definitionINSTALLED_APPS</a:t>
            </a:r>
            <a:r>
              <a:rPr lang="en-IN" dirty="0"/>
              <a:t> = [    '</a:t>
            </a:r>
            <a:r>
              <a:rPr lang="en-IN" dirty="0" err="1"/>
              <a:t>django.contrib.admin</a:t>
            </a:r>
            <a:r>
              <a:rPr lang="en-IN" dirty="0"/>
              <a:t>',    '</a:t>
            </a:r>
            <a:r>
              <a:rPr lang="en-IN" dirty="0" err="1"/>
              <a:t>django.contrib.auth</a:t>
            </a:r>
            <a:r>
              <a:rPr lang="en-IN" dirty="0"/>
              <a:t>',    '</a:t>
            </a:r>
            <a:r>
              <a:rPr lang="en-IN" dirty="0" err="1"/>
              <a:t>django.contrib.contenttypes</a:t>
            </a:r>
            <a:r>
              <a:rPr lang="en-IN" dirty="0"/>
              <a:t>',    '</a:t>
            </a:r>
            <a:r>
              <a:rPr lang="en-IN" dirty="0" err="1"/>
              <a:t>django.contrib.sessions</a:t>
            </a:r>
            <a:r>
              <a:rPr lang="en-IN" dirty="0"/>
              <a:t>',    '</a:t>
            </a:r>
            <a:r>
              <a:rPr lang="en-IN" dirty="0" err="1"/>
              <a:t>django.contrib.messages</a:t>
            </a:r>
            <a:r>
              <a:rPr lang="en-IN" dirty="0"/>
              <a:t>',    '</a:t>
            </a:r>
            <a:r>
              <a:rPr lang="en-IN" dirty="0" err="1"/>
              <a:t>django.contrib.staticfiles</a:t>
            </a:r>
            <a:r>
              <a:rPr lang="en-IN" dirty="0"/>
              <a:t>',    '</a:t>
            </a:r>
            <a:r>
              <a:rPr lang="en-IN" dirty="0" err="1"/>
              <a:t>DepressionApp</a:t>
            </a:r>
            <a:r>
              <a:rPr lang="en-IN" dirty="0"/>
              <a:t>’]</a:t>
            </a:r>
          </a:p>
          <a:p>
            <a:r>
              <a:rPr lang="en-IN" dirty="0"/>
              <a:t>MIDDLEWARE = [    '</a:t>
            </a:r>
            <a:r>
              <a:rPr lang="en-IN" dirty="0" err="1"/>
              <a:t>django.middleware.security.SecurityMiddleware</a:t>
            </a:r>
            <a:r>
              <a:rPr lang="en-IN" dirty="0"/>
              <a:t>',    '</a:t>
            </a:r>
            <a:r>
              <a:rPr lang="en-IN" dirty="0" err="1"/>
              <a:t>django.contrib.sessions.middleware.SessionMiddleware</a:t>
            </a:r>
            <a:r>
              <a:rPr lang="en-IN" dirty="0"/>
              <a:t>',    '</a:t>
            </a:r>
            <a:r>
              <a:rPr lang="en-IN" dirty="0" err="1"/>
              <a:t>django.middleware.common.CommonMiddleware</a:t>
            </a:r>
            <a:r>
              <a:rPr lang="en-IN" dirty="0"/>
              <a:t>',    '</a:t>
            </a:r>
            <a:r>
              <a:rPr lang="en-IN" dirty="0" err="1"/>
              <a:t>django.middleware.csrf.CsrfViewMiddleware</a:t>
            </a:r>
            <a:r>
              <a:rPr lang="en-IN" dirty="0"/>
              <a:t>',    '</a:t>
            </a:r>
            <a:r>
              <a:rPr lang="en-IN" dirty="0" err="1"/>
              <a:t>django.contrib.auth.middleware.AuthenticationMiddleware</a:t>
            </a:r>
            <a:r>
              <a:rPr lang="en-IN" dirty="0"/>
              <a:t>',    '</a:t>
            </a:r>
            <a:r>
              <a:rPr lang="en-IN" dirty="0" err="1"/>
              <a:t>django.contrib.messages.middleware.MessageMiddleware</a:t>
            </a:r>
            <a:r>
              <a:rPr lang="en-IN" dirty="0"/>
              <a:t>',    '</a:t>
            </a:r>
            <a:r>
              <a:rPr lang="en-IN" dirty="0" err="1"/>
              <a:t>django.middleware.clickjacking.XFrameOptionsMiddleware</a:t>
            </a:r>
            <a:r>
              <a:rPr lang="en-IN" dirty="0"/>
              <a:t>’,]</a:t>
            </a:r>
          </a:p>
          <a:p>
            <a:r>
              <a:rPr lang="en-IN" dirty="0"/>
              <a:t>ROOT_URLCONF = '</a:t>
            </a:r>
            <a:r>
              <a:rPr lang="en-IN" dirty="0" err="1"/>
              <a:t>Depression.urls</a:t>
            </a:r>
            <a:r>
              <a:rPr lang="en-IN" dirty="0"/>
              <a:t>’</a:t>
            </a:r>
          </a:p>
          <a:p>
            <a:r>
              <a:rPr lang="en-IN" dirty="0"/>
              <a:t>TEMPLATES = [    {        'BACKEND': '</a:t>
            </a:r>
            <a:r>
              <a:rPr lang="en-IN" dirty="0" err="1"/>
              <a:t>django.template.backends.django.DjangoTemplates</a:t>
            </a:r>
            <a:r>
              <a:rPr lang="en-IN" dirty="0"/>
              <a:t>',        'DIRS': [		</a:t>
            </a:r>
            <a:r>
              <a:rPr lang="en-IN" dirty="0" err="1"/>
              <a:t>os.path.join</a:t>
            </a:r>
            <a:r>
              <a:rPr lang="en-IN" dirty="0"/>
              <a:t>('C:/Python/Depression/</a:t>
            </a:r>
            <a:r>
              <a:rPr lang="en-IN" dirty="0" err="1"/>
              <a:t>DepressionApp</a:t>
            </a:r>
            <a:r>
              <a:rPr lang="en-IN" dirty="0"/>
              <a:t>', 'templates'),	],        'APP_DIRS': True,        'OPTIONS': {            '</a:t>
            </a:r>
            <a:r>
              <a:rPr lang="en-IN" dirty="0" err="1"/>
              <a:t>context_processors</a:t>
            </a:r>
            <a:r>
              <a:rPr lang="en-IN" dirty="0"/>
              <a:t>': [                '</a:t>
            </a:r>
            <a:r>
              <a:rPr lang="en-IN" dirty="0" err="1"/>
              <a:t>django.template.context_processors.debug</a:t>
            </a:r>
            <a:r>
              <a:rPr lang="en-IN" dirty="0"/>
              <a:t>',                '</a:t>
            </a:r>
            <a:r>
              <a:rPr lang="en-IN" dirty="0" err="1"/>
              <a:t>django.template.context_processors.request</a:t>
            </a:r>
            <a:r>
              <a:rPr lang="en-IN" dirty="0"/>
              <a:t>',                '</a:t>
            </a:r>
            <a:r>
              <a:rPr lang="en-IN" dirty="0" err="1"/>
              <a:t>django.contrib.auth.context_processors.auth</a:t>
            </a:r>
            <a:r>
              <a:rPr lang="en-IN" dirty="0"/>
              <a:t>',                '</a:t>
            </a:r>
            <a:r>
              <a:rPr lang="en-IN" dirty="0" err="1"/>
              <a:t>django.contrib.messages.context_processors.messages</a:t>
            </a:r>
            <a:r>
              <a:rPr lang="en-IN" dirty="0"/>
              <a:t>',            ],        },    },]</a:t>
            </a:r>
          </a:p>
          <a:p>
            <a:r>
              <a:rPr lang="en-IN" dirty="0"/>
              <a:t>WSGI_APPLICATION = '</a:t>
            </a:r>
            <a:r>
              <a:rPr lang="en-IN" dirty="0" err="1"/>
              <a:t>Depression.wsgi.application</a:t>
            </a:r>
            <a:r>
              <a:rPr lang="en-IN" dirty="0"/>
              <a:t>’</a:t>
            </a:r>
          </a:p>
          <a:p>
            <a:r>
              <a:rPr lang="en-IN" dirty="0"/>
              <a:t>CACHES = {   'default': {      'BACKEND': '</a:t>
            </a:r>
            <a:r>
              <a:rPr lang="en-IN" dirty="0" err="1"/>
              <a:t>django.core.cache.backends.filebased.FileBasedCache</a:t>
            </a:r>
            <a:r>
              <a:rPr lang="en-IN" dirty="0"/>
              <a:t>',      'LOCATION': 'C:/cache/django_cache.txt',   }}</a:t>
            </a:r>
          </a:p>
        </p:txBody>
      </p:sp>
    </p:spTree>
    <p:extLst>
      <p:ext uri="{BB962C8B-B14F-4D97-AF65-F5344CB8AC3E}">
        <p14:creationId xmlns:p14="http://schemas.microsoft.com/office/powerpoint/2010/main" val="151481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5B9358-B065-2CA5-D693-86FF9ACEF1C4}"/>
              </a:ext>
            </a:extLst>
          </p:cNvPr>
          <p:cNvSpPr txBox="1"/>
          <p:nvPr/>
        </p:nvSpPr>
        <p:spPr>
          <a:xfrm>
            <a:off x="1103971" y="1991142"/>
            <a:ext cx="9868829" cy="5909310"/>
          </a:xfrm>
          <a:prstGeom prst="rect">
            <a:avLst/>
          </a:prstGeom>
          <a:noFill/>
        </p:spPr>
        <p:txBody>
          <a:bodyPr wrap="square">
            <a:spAutoFit/>
          </a:bodyPr>
          <a:lstStyle/>
          <a:p>
            <a:r>
              <a:rPr lang="en-IN" dirty="0"/>
              <a:t># Database</a:t>
            </a:r>
          </a:p>
          <a:p>
            <a:r>
              <a:rPr lang="en-IN" dirty="0"/>
              <a:t># </a:t>
            </a:r>
            <a:r>
              <a:rPr lang="en-IN" dirty="0">
                <a:hlinkClick r:id="rId2"/>
              </a:rPr>
              <a:t>https://docs.djangoproject.com/en/2.2/ref/settings/#databases</a:t>
            </a:r>
            <a:endParaRPr lang="en-IN" dirty="0"/>
          </a:p>
          <a:p>
            <a:endParaRPr lang="en-IN" dirty="0"/>
          </a:p>
          <a:p>
            <a:r>
              <a:rPr lang="en-IN" dirty="0"/>
              <a:t>DATABASES = {    'default': {        'ENGINE': '</a:t>
            </a:r>
            <a:r>
              <a:rPr lang="en-IN" dirty="0" err="1"/>
              <a:t>django.db.backends.mysql</a:t>
            </a:r>
            <a:r>
              <a:rPr lang="en-IN" dirty="0"/>
              <a:t>',        'NAME': 'depression',        'HOST': '127.0.0.1',        'PORT': '3306',        'USER': 'root',        'PASSWORD': 'root',	'OPTIONS': {          'auto commit': True,        },            }}</a:t>
            </a:r>
          </a:p>
          <a:p>
            <a:r>
              <a:rPr lang="en-IN" dirty="0"/>
              <a:t># Password validation</a:t>
            </a:r>
          </a:p>
          <a:p>
            <a:r>
              <a:rPr lang="en-IN" dirty="0"/>
              <a:t># https://docs.djangoproject.com/en/2.2/ref/settings/#auth-password-validatorsAUTH_PASSWORD_VALIDATORS = [    {        'NAME': 'django.contrib.auth.password_validation.UserAttributeSimilarityValidator',    },    {        'NAME': 'django.contrib.auth.password_validation.MinimumLengthValidator',    },    {        'NAME': 'django.contrib.auth.password_validation.CommonPasswordValidator',    },    {        'NAME': 'django.contrib.auth.password_validation.NumericPasswordValidator',    },]</a:t>
            </a:r>
          </a:p>
          <a:p>
            <a:r>
              <a:rPr lang="en-IN" dirty="0"/>
              <a:t># Internationalization</a:t>
            </a:r>
          </a:p>
          <a:p>
            <a:r>
              <a:rPr lang="en-IN" dirty="0"/>
              <a:t># </a:t>
            </a:r>
            <a:r>
              <a:rPr lang="en-IN" dirty="0">
                <a:hlinkClick r:id="rId3"/>
              </a:rPr>
              <a:t>https://docs.djangoproject.com/en/2.2/topics/i18n/</a:t>
            </a:r>
            <a:endParaRPr lang="en-IN" dirty="0"/>
          </a:p>
          <a:p>
            <a:r>
              <a:rPr lang="en-IN" dirty="0"/>
              <a:t>LANGUAGE_CODE = '</a:t>
            </a:r>
            <a:r>
              <a:rPr lang="en-IN" dirty="0" err="1"/>
              <a:t>en</a:t>
            </a:r>
            <a:r>
              <a:rPr lang="en-IN" dirty="0"/>
              <a:t>-us’</a:t>
            </a:r>
          </a:p>
          <a:p>
            <a:r>
              <a:rPr lang="en-IN" dirty="0"/>
              <a:t>TIME_ZONE = 'UTC’</a:t>
            </a:r>
          </a:p>
          <a:p>
            <a:r>
              <a:rPr lang="en-IN" dirty="0"/>
              <a:t>USE_I18N = True</a:t>
            </a:r>
          </a:p>
          <a:p>
            <a:r>
              <a:rPr lang="en-IN" dirty="0"/>
              <a:t>USE_L10N = True</a:t>
            </a:r>
          </a:p>
          <a:p>
            <a:r>
              <a:rPr lang="en-IN" dirty="0"/>
              <a:t>USE_TZ = True# Static files (CSS, JavaScript, Images)</a:t>
            </a:r>
          </a:p>
          <a:p>
            <a:r>
              <a:rPr lang="en-IN" dirty="0"/>
              <a:t># https://docs.djangoproject.com/en/2.2/howto/static-files/STATIC_URL = '/static/'</a:t>
            </a:r>
          </a:p>
        </p:txBody>
      </p:sp>
    </p:spTree>
    <p:extLst>
      <p:ext uri="{BB962C8B-B14F-4D97-AF65-F5344CB8AC3E}">
        <p14:creationId xmlns:p14="http://schemas.microsoft.com/office/powerpoint/2010/main" val="433164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0EAB8B-09BD-D826-C66D-DC091AEB3228}"/>
              </a:ext>
            </a:extLst>
          </p:cNvPr>
          <p:cNvSpPr txBox="1"/>
          <p:nvPr/>
        </p:nvSpPr>
        <p:spPr>
          <a:xfrm>
            <a:off x="1159726" y="825190"/>
            <a:ext cx="3378820" cy="646331"/>
          </a:xfrm>
          <a:prstGeom prst="rect">
            <a:avLst/>
          </a:prstGeom>
          <a:noFill/>
        </p:spPr>
        <p:txBody>
          <a:bodyPr wrap="square" rtlCol="0">
            <a:spAutoFit/>
          </a:bodyPr>
          <a:lstStyle/>
          <a:p>
            <a:r>
              <a:rPr lang="en-US" sz="3600" b="1" dirty="0"/>
              <a:t>Result:</a:t>
            </a:r>
            <a:endParaRPr lang="en-IN" dirty="0"/>
          </a:p>
        </p:txBody>
      </p:sp>
      <p:sp>
        <p:nvSpPr>
          <p:cNvPr id="3" name="TextBox 2">
            <a:extLst>
              <a:ext uri="{FF2B5EF4-FFF2-40B4-BE49-F238E27FC236}">
                <a16:creationId xmlns:a16="http://schemas.microsoft.com/office/drawing/2014/main" id="{F2ECC437-EAF2-062F-43ED-80828CA54C92}"/>
              </a:ext>
            </a:extLst>
          </p:cNvPr>
          <p:cNvSpPr txBox="1"/>
          <p:nvPr/>
        </p:nvSpPr>
        <p:spPr>
          <a:xfrm>
            <a:off x="1538868" y="1672683"/>
            <a:ext cx="3378820" cy="369332"/>
          </a:xfrm>
          <a:prstGeom prst="rect">
            <a:avLst/>
          </a:prstGeom>
          <a:noFill/>
        </p:spPr>
        <p:txBody>
          <a:bodyPr wrap="square" rtlCol="0">
            <a:spAutoFit/>
          </a:bodyPr>
          <a:lstStyle/>
          <a:p>
            <a:r>
              <a:rPr lang="en-IN" dirty="0"/>
              <a:t>Data upload</a:t>
            </a:r>
          </a:p>
        </p:txBody>
      </p:sp>
      <p:pic>
        <p:nvPicPr>
          <p:cNvPr id="10" name="Picture 9">
            <a:extLst>
              <a:ext uri="{FF2B5EF4-FFF2-40B4-BE49-F238E27FC236}">
                <a16:creationId xmlns:a16="http://schemas.microsoft.com/office/drawing/2014/main" id="{C3FCF314-A09B-84AB-1387-E95C47790030}"/>
              </a:ext>
            </a:extLst>
          </p:cNvPr>
          <p:cNvPicPr>
            <a:picLocks noChangeAspect="1"/>
          </p:cNvPicPr>
          <p:nvPr/>
        </p:nvPicPr>
        <p:blipFill>
          <a:blip r:embed="rId2"/>
          <a:stretch>
            <a:fillRect/>
          </a:stretch>
        </p:blipFill>
        <p:spPr>
          <a:xfrm>
            <a:off x="3045560" y="2543988"/>
            <a:ext cx="8048625" cy="4524375"/>
          </a:xfrm>
          <a:prstGeom prst="rect">
            <a:avLst/>
          </a:prstGeom>
        </p:spPr>
      </p:pic>
    </p:spTree>
    <p:extLst>
      <p:ext uri="{BB962C8B-B14F-4D97-AF65-F5344CB8AC3E}">
        <p14:creationId xmlns:p14="http://schemas.microsoft.com/office/powerpoint/2010/main" val="845529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309330"/>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Introduction</a:t>
            </a:r>
            <a:endParaRPr lang="en-US" sz="4850" dirty="0"/>
          </a:p>
        </p:txBody>
      </p:sp>
      <p:sp>
        <p:nvSpPr>
          <p:cNvPr id="3" name="Text 1"/>
          <p:cNvSpPr/>
          <p:nvPr/>
        </p:nvSpPr>
        <p:spPr>
          <a:xfrm>
            <a:off x="864037" y="2574608"/>
            <a:ext cx="12902327" cy="4345543"/>
          </a:xfrm>
          <a:prstGeom prst="rect">
            <a:avLst/>
          </a:prstGeom>
          <a:noFill/>
          <a:ln/>
        </p:spPr>
        <p:txBody>
          <a:bodyPr wrap="square" lIns="0" tIns="0" rIns="0" bIns="0" rtlCol="0" anchor="t"/>
          <a:lstStyle/>
          <a:p>
            <a:pPr marL="342900" indent="-342900">
              <a:lnSpc>
                <a:spcPct val="150000"/>
              </a:lnSpc>
              <a:buFont typeface="Wingdings" panose="05000000000000000000" pitchFamily="2" charset="2"/>
              <a:buChar char="q"/>
            </a:pPr>
            <a:r>
              <a:rPr lang="en-US" sz="2000" dirty="0">
                <a:effectLst/>
                <a:latin typeface="Times New Roman" panose="02020603050405020304" pitchFamily="18" charset="0"/>
                <a:ea typeface="Times New Roman" panose="02020603050405020304" pitchFamily="18" charset="0"/>
              </a:rPr>
              <a:t>DEPRESSION is a common mental disorder that affects approximately more than 350 million people worldwide.</a:t>
            </a:r>
          </a:p>
          <a:p>
            <a:pPr marL="342900" indent="-342900">
              <a:lnSpc>
                <a:spcPct val="150000"/>
              </a:lnSpc>
              <a:buFont typeface="Wingdings" panose="05000000000000000000" pitchFamily="2" charset="2"/>
              <a:buChar char="q"/>
            </a:pPr>
            <a:r>
              <a:rPr lang="en-US" sz="2000" dirty="0">
                <a:effectLst/>
                <a:latin typeface="Times New Roman" panose="02020603050405020304" pitchFamily="18" charset="0"/>
                <a:ea typeface="Times New Roman" panose="02020603050405020304" pitchFamily="18" charset="0"/>
              </a:rPr>
              <a:t>Major depression significantly affects a person's family, personal relationships and other general health aspects. It is reported by the World Health Organization that depression will become the second leading cause of illness by the year 2020</a:t>
            </a:r>
            <a:r>
              <a:rPr lang="en-US" sz="2000" dirty="0">
                <a:latin typeface="Times New Roman" panose="02020603050405020304" pitchFamily="18" charset="0"/>
                <a:ea typeface="Times New Roman" panose="02020603050405020304" pitchFamily="18" charset="0"/>
              </a:rPr>
              <a:t>.</a:t>
            </a:r>
          </a:p>
          <a:p>
            <a:pPr marL="342900" indent="-342900">
              <a:lnSpc>
                <a:spcPct val="150000"/>
              </a:lnSpc>
              <a:buFont typeface="Wingdings" panose="05000000000000000000" pitchFamily="2" charset="2"/>
              <a:buChar char="q"/>
            </a:pPr>
            <a:r>
              <a:rPr lang="en-US" sz="2000" dirty="0">
                <a:effectLst/>
                <a:latin typeface="Times New Roman" panose="02020603050405020304" pitchFamily="18" charset="0"/>
                <a:ea typeface="Times New Roman" panose="02020603050405020304" pitchFamily="18" charset="0"/>
              </a:rPr>
              <a:t>However, the assessment methods of diagnosing depression rely almost exclusively on </a:t>
            </a:r>
            <a:r>
              <a:rPr lang="en-US" sz="2000" dirty="0" err="1">
                <a:effectLst/>
                <a:latin typeface="Times New Roman" panose="02020603050405020304" pitchFamily="18" charset="0"/>
                <a:ea typeface="Times New Roman" panose="02020603050405020304" pitchFamily="18" charset="0"/>
              </a:rPr>
              <a:t>patientreported</a:t>
            </a:r>
            <a:r>
              <a:rPr lang="en-US" sz="2000" dirty="0">
                <a:effectLst/>
                <a:latin typeface="Times New Roman" panose="02020603050405020304" pitchFamily="18" charset="0"/>
                <a:ea typeface="Times New Roman" panose="02020603050405020304" pitchFamily="18" charset="0"/>
              </a:rPr>
              <a:t> or clinical judgments of symptom severity</a:t>
            </a:r>
          </a:p>
          <a:p>
            <a:pPr marL="342900" indent="-342900">
              <a:lnSpc>
                <a:spcPct val="150000"/>
              </a:lnSpc>
              <a:buFont typeface="Wingdings" panose="05000000000000000000" pitchFamily="2" charset="2"/>
              <a:buChar char="q"/>
            </a:pPr>
            <a:r>
              <a:rPr lang="en-US" sz="2000" dirty="0">
                <a:effectLst/>
                <a:latin typeface="Times New Roman" panose="02020603050405020304" pitchFamily="18" charset="0"/>
                <a:ea typeface="Times New Roman" panose="02020603050405020304" pitchFamily="18" charset="0"/>
              </a:rPr>
              <a:t>Current diagnostic techniques of depression have obvious disadvantages, which are associated with patient denial, poor sensitivity, subjective biases and inaccuracy</a:t>
            </a:r>
            <a:endParaRPr lang="en-US" sz="2000" dirty="0">
              <a:latin typeface="Times New Roman" panose="02020603050405020304" pitchFamily="18" charset="0"/>
              <a:ea typeface="Times New Roman" panose="02020603050405020304" pitchFamily="18" charset="0"/>
            </a:endParaRPr>
          </a:p>
          <a:p>
            <a:pPr marL="342900" indent="-342900">
              <a:lnSpc>
                <a:spcPct val="150000"/>
              </a:lnSpc>
              <a:buFont typeface="Wingdings" panose="05000000000000000000" pitchFamily="2" charset="2"/>
              <a:buChar char="q"/>
            </a:pPr>
            <a:r>
              <a:rPr lang="en-US" sz="2000" dirty="0">
                <a:effectLst/>
                <a:latin typeface="Times New Roman" panose="02020603050405020304" pitchFamily="18" charset="0"/>
                <a:ea typeface="Times New Roman" panose="02020603050405020304" pitchFamily="18" charset="0"/>
              </a:rPr>
              <a:t>All these disadvantages make depression diagnosis a labor intensive work.</a:t>
            </a:r>
          </a:p>
          <a:p>
            <a:pPr marL="342900" indent="-342900">
              <a:lnSpc>
                <a:spcPct val="150000"/>
              </a:lnSpc>
              <a:buFont typeface="Wingdings" panose="05000000000000000000" pitchFamily="2" charset="2"/>
              <a:buChar char="q"/>
            </a:pPr>
            <a:r>
              <a:rPr lang="en-US" sz="2000" dirty="0">
                <a:effectLst/>
                <a:latin typeface="Times New Roman" panose="02020603050405020304" pitchFamily="18" charset="0"/>
                <a:ea typeface="Times New Roman" panose="02020603050405020304" pitchFamily="18" charset="0"/>
              </a:rPr>
              <a:t>Recently, machine learning approaches have been applied to bio-signals for depression detection. However, there is still a gap between the classification accuracy and the actual application scenarios.</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61AA4B-915C-D743-B062-AD8F9E593CD0}"/>
              </a:ext>
            </a:extLst>
          </p:cNvPr>
          <p:cNvPicPr>
            <a:picLocks noChangeAspect="1"/>
          </p:cNvPicPr>
          <p:nvPr/>
        </p:nvPicPr>
        <p:blipFill>
          <a:blip r:embed="rId2"/>
          <a:stretch>
            <a:fillRect/>
          </a:stretch>
        </p:blipFill>
        <p:spPr>
          <a:xfrm>
            <a:off x="659199" y="2437128"/>
            <a:ext cx="6656001" cy="4393580"/>
          </a:xfrm>
          <a:prstGeom prst="rect">
            <a:avLst/>
          </a:prstGeom>
        </p:spPr>
      </p:pic>
      <p:pic>
        <p:nvPicPr>
          <p:cNvPr id="4" name="Picture 3">
            <a:extLst>
              <a:ext uri="{FF2B5EF4-FFF2-40B4-BE49-F238E27FC236}">
                <a16:creationId xmlns:a16="http://schemas.microsoft.com/office/drawing/2014/main" id="{4E0AA39A-74D6-D661-1E0F-5FFAB417CC4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9737" y="2352907"/>
            <a:ext cx="6456071" cy="439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E31E10B-BEBF-C04C-91EC-F84DFE1A1029}"/>
              </a:ext>
            </a:extLst>
          </p:cNvPr>
          <p:cNvSpPr txBox="1"/>
          <p:nvPr/>
        </p:nvSpPr>
        <p:spPr>
          <a:xfrm>
            <a:off x="1227221" y="1298447"/>
            <a:ext cx="7315200" cy="553998"/>
          </a:xfrm>
          <a:prstGeom prst="rect">
            <a:avLst/>
          </a:prstGeom>
          <a:noFill/>
        </p:spPr>
        <p:txBody>
          <a:bodyPr wrap="square">
            <a:spAutoFit/>
          </a:bodyPr>
          <a:lstStyle/>
          <a:p>
            <a:r>
              <a:rPr lang="en-US" sz="3000" b="1" dirty="0"/>
              <a:t>New User Registration</a:t>
            </a:r>
          </a:p>
        </p:txBody>
      </p:sp>
      <p:sp>
        <p:nvSpPr>
          <p:cNvPr id="7" name="TextBox 6">
            <a:extLst>
              <a:ext uri="{FF2B5EF4-FFF2-40B4-BE49-F238E27FC236}">
                <a16:creationId xmlns:a16="http://schemas.microsoft.com/office/drawing/2014/main" id="{9063DD4E-2392-85BC-3D05-6386D1DE79C1}"/>
              </a:ext>
            </a:extLst>
          </p:cNvPr>
          <p:cNvSpPr txBox="1"/>
          <p:nvPr/>
        </p:nvSpPr>
        <p:spPr>
          <a:xfrm>
            <a:off x="7988969" y="1390780"/>
            <a:ext cx="7315200" cy="553998"/>
          </a:xfrm>
          <a:prstGeom prst="rect">
            <a:avLst/>
          </a:prstGeom>
          <a:noFill/>
        </p:spPr>
        <p:txBody>
          <a:bodyPr wrap="square">
            <a:spAutoFit/>
          </a:bodyPr>
          <a:lstStyle/>
          <a:p>
            <a:r>
              <a:rPr lang="en-US" sz="3000" b="1" dirty="0"/>
              <a:t>User Login Screen</a:t>
            </a:r>
          </a:p>
        </p:txBody>
      </p:sp>
    </p:spTree>
    <p:extLst>
      <p:ext uri="{BB962C8B-B14F-4D97-AF65-F5344CB8AC3E}">
        <p14:creationId xmlns:p14="http://schemas.microsoft.com/office/powerpoint/2010/main" val="3151446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B50ED2-3A45-1A6D-49F3-4509DD383931}"/>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52" y="1929877"/>
            <a:ext cx="650067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973125E-8D7B-4FB2-2EFE-4B7A0C28CD0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773" y="1929877"/>
            <a:ext cx="679060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59A46CD-6421-6421-399F-D62E1A71F100}"/>
              </a:ext>
            </a:extLst>
          </p:cNvPr>
          <p:cNvSpPr txBox="1"/>
          <p:nvPr/>
        </p:nvSpPr>
        <p:spPr>
          <a:xfrm>
            <a:off x="866274" y="862081"/>
            <a:ext cx="7315200" cy="553998"/>
          </a:xfrm>
          <a:prstGeom prst="rect">
            <a:avLst/>
          </a:prstGeom>
          <a:noFill/>
        </p:spPr>
        <p:txBody>
          <a:bodyPr wrap="square">
            <a:spAutoFit/>
          </a:bodyPr>
          <a:lstStyle/>
          <a:p>
            <a:r>
              <a:rPr lang="en-US" sz="3000" b="1" dirty="0"/>
              <a:t>Welcome User</a:t>
            </a:r>
          </a:p>
        </p:txBody>
      </p:sp>
      <p:sp>
        <p:nvSpPr>
          <p:cNvPr id="7" name="TextBox 6">
            <a:extLst>
              <a:ext uri="{FF2B5EF4-FFF2-40B4-BE49-F238E27FC236}">
                <a16:creationId xmlns:a16="http://schemas.microsoft.com/office/drawing/2014/main" id="{02AB3F3A-74D1-6517-9AD8-9635E104A11C}"/>
              </a:ext>
            </a:extLst>
          </p:cNvPr>
          <p:cNvSpPr txBox="1"/>
          <p:nvPr/>
        </p:nvSpPr>
        <p:spPr>
          <a:xfrm>
            <a:off x="7603958" y="1046747"/>
            <a:ext cx="7315200" cy="553998"/>
          </a:xfrm>
          <a:prstGeom prst="rect">
            <a:avLst/>
          </a:prstGeom>
          <a:noFill/>
        </p:spPr>
        <p:txBody>
          <a:bodyPr wrap="square">
            <a:spAutoFit/>
          </a:bodyPr>
          <a:lstStyle/>
          <a:p>
            <a:r>
              <a:rPr lang="en-US" sz="3000" b="1" dirty="0"/>
              <a:t>Display User Details</a:t>
            </a:r>
          </a:p>
        </p:txBody>
      </p:sp>
    </p:spTree>
    <p:extLst>
      <p:ext uri="{BB962C8B-B14F-4D97-AF65-F5344CB8AC3E}">
        <p14:creationId xmlns:p14="http://schemas.microsoft.com/office/powerpoint/2010/main" val="2975045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36BD5-0A6B-013C-784D-FACF5BBC5B97}"/>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93" y="1952179"/>
            <a:ext cx="6322257" cy="402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4A85309-473B-128E-7DDE-2D6F7E07D254}"/>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952179"/>
            <a:ext cx="7069389" cy="402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B9F7BAC-206F-CC52-88BE-4FF9997BCCF1}"/>
              </a:ext>
            </a:extLst>
          </p:cNvPr>
          <p:cNvSpPr txBox="1"/>
          <p:nvPr/>
        </p:nvSpPr>
        <p:spPr>
          <a:xfrm>
            <a:off x="685800" y="886144"/>
            <a:ext cx="7315200" cy="553998"/>
          </a:xfrm>
          <a:prstGeom prst="rect">
            <a:avLst/>
          </a:prstGeom>
          <a:noFill/>
        </p:spPr>
        <p:txBody>
          <a:bodyPr wrap="square">
            <a:spAutoFit/>
          </a:bodyPr>
          <a:lstStyle/>
          <a:p>
            <a:r>
              <a:rPr lang="en-US" sz="3000" b="1" dirty="0"/>
              <a:t>Upload Dataset</a:t>
            </a:r>
          </a:p>
        </p:txBody>
      </p:sp>
      <p:sp>
        <p:nvSpPr>
          <p:cNvPr id="7" name="TextBox 6">
            <a:extLst>
              <a:ext uri="{FF2B5EF4-FFF2-40B4-BE49-F238E27FC236}">
                <a16:creationId xmlns:a16="http://schemas.microsoft.com/office/drawing/2014/main" id="{19B70220-2751-C9C9-1A1A-8EE4E52F9A5F}"/>
              </a:ext>
            </a:extLst>
          </p:cNvPr>
          <p:cNvSpPr txBox="1"/>
          <p:nvPr/>
        </p:nvSpPr>
        <p:spPr>
          <a:xfrm>
            <a:off x="7192294" y="874112"/>
            <a:ext cx="7315200" cy="553998"/>
          </a:xfrm>
          <a:prstGeom prst="rect">
            <a:avLst/>
          </a:prstGeom>
          <a:noFill/>
        </p:spPr>
        <p:txBody>
          <a:bodyPr wrap="square">
            <a:spAutoFit/>
          </a:bodyPr>
          <a:lstStyle/>
          <a:p>
            <a:r>
              <a:rPr lang="en-US" sz="3000" b="1" dirty="0"/>
              <a:t>Depression Detection</a:t>
            </a:r>
          </a:p>
        </p:txBody>
      </p:sp>
    </p:spTree>
    <p:extLst>
      <p:ext uri="{BB962C8B-B14F-4D97-AF65-F5344CB8AC3E}">
        <p14:creationId xmlns:p14="http://schemas.microsoft.com/office/powerpoint/2010/main" val="148840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1BDBC6-0596-0FA1-71F2-1C058F0DDD2B}"/>
              </a:ext>
            </a:extLst>
          </p:cNvPr>
          <p:cNvSpPr txBox="1"/>
          <p:nvPr/>
        </p:nvSpPr>
        <p:spPr>
          <a:xfrm>
            <a:off x="1304692" y="836342"/>
            <a:ext cx="3412273" cy="707886"/>
          </a:xfrm>
          <a:prstGeom prst="rect">
            <a:avLst/>
          </a:prstGeom>
          <a:noFill/>
        </p:spPr>
        <p:txBody>
          <a:bodyPr wrap="square" rtlCol="0">
            <a:spAutoFit/>
          </a:bodyPr>
          <a:lstStyle/>
          <a:p>
            <a:r>
              <a:rPr lang="en-IN" sz="4000" b="1" dirty="0"/>
              <a:t>Conclusion</a:t>
            </a:r>
          </a:p>
        </p:txBody>
      </p:sp>
      <p:sp>
        <p:nvSpPr>
          <p:cNvPr id="3" name="TextBox 2">
            <a:extLst>
              <a:ext uri="{FF2B5EF4-FFF2-40B4-BE49-F238E27FC236}">
                <a16:creationId xmlns:a16="http://schemas.microsoft.com/office/drawing/2014/main" id="{5D0B9DA6-C055-368B-6902-12F6129E8639}"/>
              </a:ext>
            </a:extLst>
          </p:cNvPr>
          <p:cNvSpPr txBox="1"/>
          <p:nvPr/>
        </p:nvSpPr>
        <p:spPr>
          <a:xfrm>
            <a:off x="1304692" y="1817649"/>
            <a:ext cx="11719932" cy="3913059"/>
          </a:xfrm>
          <a:prstGeom prst="rect">
            <a:avLst/>
          </a:prstGeom>
          <a:noFill/>
        </p:spPr>
        <p:txBody>
          <a:bodyPr wrap="square" rtlCol="0">
            <a:spAutoFit/>
          </a:bodyPr>
          <a:lstStyle/>
          <a:p>
            <a:pPr algn="just">
              <a:lnSpc>
                <a:spcPct val="150000"/>
              </a:lnSpc>
            </a:pPr>
            <a:r>
              <a:rPr lang="en-US" altLang="en-US" sz="2400" dirty="0"/>
              <a:t>In this paper, we tried to identify the presence of depression in Reddit social media; and searched for affective performance increase solutions of depression detection. We characterized a closer connection between depression and a language usage by applying NLP and text classification techniques. We identified a lexicon of words more common among the depressed accounts. According to our findings, the language predictors of depression contained the words related to preoccupation with themselves, feelings of sadness, anxiety, anger, hostility or suicidal thoughts, with a greater emphasis on the present and future</a:t>
            </a:r>
          </a:p>
        </p:txBody>
      </p:sp>
    </p:spTree>
    <p:extLst>
      <p:ext uri="{BB962C8B-B14F-4D97-AF65-F5344CB8AC3E}">
        <p14:creationId xmlns:p14="http://schemas.microsoft.com/office/powerpoint/2010/main" val="3572705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F8AC7B-842D-C31C-8A3A-E7BF397277DC}"/>
              </a:ext>
            </a:extLst>
          </p:cNvPr>
          <p:cNvSpPr txBox="1"/>
          <p:nvPr/>
        </p:nvSpPr>
        <p:spPr>
          <a:xfrm>
            <a:off x="1639229" y="1148576"/>
            <a:ext cx="323385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Future Scope</a:t>
            </a:r>
          </a:p>
        </p:txBody>
      </p:sp>
      <p:sp>
        <p:nvSpPr>
          <p:cNvPr id="3" name="TextBox 2">
            <a:extLst>
              <a:ext uri="{FF2B5EF4-FFF2-40B4-BE49-F238E27FC236}">
                <a16:creationId xmlns:a16="http://schemas.microsoft.com/office/drawing/2014/main" id="{4C18E2CF-6251-4C4F-801D-33F63BAF33E0}"/>
              </a:ext>
            </a:extLst>
          </p:cNvPr>
          <p:cNvSpPr txBox="1"/>
          <p:nvPr/>
        </p:nvSpPr>
        <p:spPr>
          <a:xfrm>
            <a:off x="1388327" y="1962615"/>
            <a:ext cx="11853746" cy="2249142"/>
          </a:xfrm>
          <a:prstGeom prst="rect">
            <a:avLst/>
          </a:prstGeom>
          <a:noFill/>
        </p:spPr>
        <p:txBody>
          <a:bodyPr wrap="square" rtlCol="0">
            <a:spAutoFit/>
          </a:bodyPr>
          <a:lstStyle/>
          <a:p>
            <a:pPr algn="just">
              <a:lnSpc>
                <a:spcPct val="150000"/>
              </a:lnSpc>
              <a:spcAft>
                <a:spcPts val="10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In the future, with the purpose of better understanding EEG and EMs data in the domain of depression recognition, we will continually explore efficient bio-signal data mining methods, especially, we will dedicate to improve the ensemble method, and explore new strategy to alternate the existing voting system.</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5330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0D67C5-7E41-02B0-1077-68939078F079}"/>
              </a:ext>
            </a:extLst>
          </p:cNvPr>
          <p:cNvSpPr txBox="1"/>
          <p:nvPr/>
        </p:nvSpPr>
        <p:spPr>
          <a:xfrm>
            <a:off x="1405054" y="1025912"/>
            <a:ext cx="4137102"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C5C59AB9-DB7A-6781-7C7A-AE92B439E336}"/>
              </a:ext>
            </a:extLst>
          </p:cNvPr>
          <p:cNvSpPr txBox="1"/>
          <p:nvPr/>
        </p:nvSpPr>
        <p:spPr>
          <a:xfrm>
            <a:off x="1405054" y="2041092"/>
            <a:ext cx="11909502" cy="6130396"/>
          </a:xfrm>
          <a:prstGeom prst="rect">
            <a:avLst/>
          </a:prstGeom>
          <a:noFill/>
        </p:spPr>
        <p:txBody>
          <a:bodyPr wrap="square">
            <a:spAutoFit/>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[1]M. Marcus, M. T.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Yasamy</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 van Ommeren, D. Chisholm, and S. Saxena, “Depression: A global public health concern,” WHO Department of Mental Health and Substance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Abusevol</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1, pp. 6-8, 2012.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[2] G. H. Brundtland, “Mental health: new understanding, new hope,” Jama, vol. 286, no. 19, pp. 2391-2391, 2001.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[3] J. C. Mundt, P. J. Snyder, M. S. Cannizzaro, K. Chappie, and D. S.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Geralts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“Voice acoustic measures of depression severity and treatment response collected via interactive voice response (IVR) technology,” Journal of neurolinguistics, vol. 20, no. 1, pp. 50-64, 2007.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[4] M. Sung, C. Marci, and A. Pentland, “Objective physiological and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behavioral</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measures for identifying and tracking depression state in clinically depressed patients,” Massachusetts Institute of Technology Media Laboratory, Cambridge, MA, Tech. Rep. TR, vol. 595, 2005.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[5] L. Liu, R. Zhou, and D. O. Psychology, “An Important Neural Indicator of Measuring Depression: The Asymmetry of Resting Frontal Activity,” Advances in Psychological Science, vol. 23, no. 6, pp. 1000, 2015.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[6] J. Joshi, R.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Goecke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S.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Alghowinem</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Dhall</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 Wagner, J. Epps, G. Parker, and M. Breakspear, “Multimodal assistive technologies for depression diagnosis and monitoring,” Journal on Multimodal User Interfaces, vol. 7, no. 3, pp. 217-228, 2013.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[7] P. Giannakopoulos, P.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Missonnier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G. Gold, and A. Michon, “Electrophysiological Markers of Rapid Cognitive Decline in Mild Cognitive Impairment,” Frontiers of Neurology &amp; Neuroscience, vol. 24, pp. 39, 2009.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[8] G. M. BAIRY, U. C. NIRANJAN, and S. D. PUTHANKATTIL, “AUTOMATED CLASSIFICATION OF DEPRESSION EEG SIGNALS USING WAVELET ENTROPIES AND ENERGIES,” Journal of Mechanics in Medicine &amp; Biology, vol. 16, no. 03, pp. 13 pages, 2016.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5591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0B6BC-E78E-6A41-0EBE-9301BE385B02}"/>
              </a:ext>
            </a:extLst>
          </p:cNvPr>
          <p:cNvSpPr txBox="1"/>
          <p:nvPr/>
        </p:nvSpPr>
        <p:spPr>
          <a:xfrm>
            <a:off x="1282390" y="1333014"/>
            <a:ext cx="3490332" cy="523220"/>
          </a:xfrm>
          <a:prstGeom prst="rect">
            <a:avLst/>
          </a:prstGeom>
          <a:noFill/>
        </p:spPr>
        <p:txBody>
          <a:bodyPr wrap="square" rtlCol="0">
            <a:spAutoFit/>
          </a:bodyPr>
          <a:lstStyle/>
          <a:p>
            <a:r>
              <a:rPr lang="en-IN" sz="2800" b="1" dirty="0" err="1"/>
              <a:t>Github</a:t>
            </a:r>
            <a:r>
              <a:rPr lang="en-IN" sz="2800" b="1" dirty="0"/>
              <a:t> Link:</a:t>
            </a:r>
          </a:p>
        </p:txBody>
      </p:sp>
      <p:sp>
        <p:nvSpPr>
          <p:cNvPr id="4" name="TextBox 3">
            <a:extLst>
              <a:ext uri="{FF2B5EF4-FFF2-40B4-BE49-F238E27FC236}">
                <a16:creationId xmlns:a16="http://schemas.microsoft.com/office/drawing/2014/main" id="{A24C42A6-912D-2913-CB91-8455E3EB7EFE}"/>
              </a:ext>
            </a:extLst>
          </p:cNvPr>
          <p:cNvSpPr txBox="1"/>
          <p:nvPr/>
        </p:nvSpPr>
        <p:spPr>
          <a:xfrm>
            <a:off x="1282389" y="3055655"/>
            <a:ext cx="8151543" cy="369332"/>
          </a:xfrm>
          <a:prstGeom prst="rect">
            <a:avLst/>
          </a:prstGeom>
          <a:noFill/>
        </p:spPr>
        <p:txBody>
          <a:bodyPr wrap="square">
            <a:spAutoFit/>
          </a:bodyPr>
          <a:lstStyle/>
          <a:p>
            <a:r>
              <a:rPr lang="en-IN" dirty="0">
                <a:hlinkClick r:id="rId2"/>
              </a:rPr>
              <a:t>https://github.com/narsimha/depression-detection-using-ecge</a:t>
            </a:r>
            <a:endParaRPr lang="en-IN" dirty="0"/>
          </a:p>
        </p:txBody>
      </p:sp>
    </p:spTree>
    <p:extLst>
      <p:ext uri="{BB962C8B-B14F-4D97-AF65-F5344CB8AC3E}">
        <p14:creationId xmlns:p14="http://schemas.microsoft.com/office/powerpoint/2010/main" val="3608003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7726" y="675442"/>
            <a:ext cx="6126718" cy="765810"/>
          </a:xfrm>
          <a:prstGeom prst="rect">
            <a:avLst/>
          </a:prstGeom>
          <a:noFill/>
          <a:ln/>
        </p:spPr>
        <p:txBody>
          <a:bodyPr wrap="none" lIns="0" tIns="0" rIns="0" bIns="0" rtlCol="0" anchor="t"/>
          <a:lstStyle/>
          <a:p>
            <a:pPr marL="0" indent="0">
              <a:lnSpc>
                <a:spcPts val="6000"/>
              </a:lnSpc>
              <a:buNone/>
            </a:pPr>
            <a:r>
              <a:rPr lang="en-US" sz="4800" b="1" kern="0" spc="-145" dirty="0">
                <a:solidFill>
                  <a:srgbClr val="000000"/>
                </a:solidFill>
                <a:latin typeface="Inter" pitchFamily="34" charset="0"/>
                <a:ea typeface="Inter" pitchFamily="34" charset="-122"/>
                <a:cs typeface="Inter" pitchFamily="34" charset="-120"/>
              </a:rPr>
              <a:t>                     </a:t>
            </a:r>
            <a:endParaRPr lang="en-US" sz="4800" dirty="0"/>
          </a:p>
        </p:txBody>
      </p:sp>
      <p:sp>
        <p:nvSpPr>
          <p:cNvPr id="3" name="Text 1"/>
          <p:cNvSpPr/>
          <p:nvPr/>
        </p:nvSpPr>
        <p:spPr>
          <a:xfrm>
            <a:off x="857726" y="1931313"/>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4" name="Text 2"/>
          <p:cNvSpPr/>
          <p:nvPr/>
        </p:nvSpPr>
        <p:spPr>
          <a:xfrm>
            <a:off x="857726" y="2598896"/>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5" name="Text 3"/>
          <p:cNvSpPr/>
          <p:nvPr/>
        </p:nvSpPr>
        <p:spPr>
          <a:xfrm>
            <a:off x="857726" y="3266480"/>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6" name="Text 4"/>
          <p:cNvSpPr/>
          <p:nvPr/>
        </p:nvSpPr>
        <p:spPr>
          <a:xfrm>
            <a:off x="6031892" y="3413344"/>
            <a:ext cx="7284601" cy="765810"/>
          </a:xfrm>
          <a:prstGeom prst="rect">
            <a:avLst/>
          </a:prstGeom>
          <a:noFill/>
          <a:ln/>
        </p:spPr>
        <p:txBody>
          <a:bodyPr wrap="none" lIns="0" tIns="0" rIns="0" bIns="0" rtlCol="0" anchor="t"/>
          <a:lstStyle/>
          <a:p>
            <a:pPr marL="0" indent="0">
              <a:lnSpc>
                <a:spcPts val="6000"/>
              </a:lnSpc>
              <a:buNone/>
            </a:pPr>
            <a:r>
              <a:rPr lang="en-US" sz="4800" b="1" kern="0" spc="-145" dirty="0">
                <a:solidFill>
                  <a:srgbClr val="000000"/>
                </a:solidFill>
                <a:latin typeface="Inter" pitchFamily="34" charset="0"/>
                <a:ea typeface="Inter" pitchFamily="34" charset="-122"/>
                <a:cs typeface="Inter" pitchFamily="34" charset="-120"/>
              </a:rPr>
              <a:t>Thank you  </a:t>
            </a:r>
            <a:endParaRPr lang="en-US" sz="4800" dirty="0"/>
          </a:p>
        </p:txBody>
      </p:sp>
      <p:sp>
        <p:nvSpPr>
          <p:cNvPr id="7" name="Text 5"/>
          <p:cNvSpPr/>
          <p:nvPr/>
        </p:nvSpPr>
        <p:spPr>
          <a:xfrm>
            <a:off x="857726" y="5159335"/>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8" name="Text 6"/>
          <p:cNvSpPr/>
          <p:nvPr/>
        </p:nvSpPr>
        <p:spPr>
          <a:xfrm>
            <a:off x="12377854" y="6436340"/>
            <a:ext cx="1394820" cy="391954"/>
          </a:xfrm>
          <a:prstGeom prst="rect">
            <a:avLst/>
          </a:prstGeom>
          <a:noFill/>
          <a:ln/>
        </p:spPr>
        <p:txBody>
          <a:bodyPr wrap="none" lIns="0" tIns="0" rIns="0" bIns="0" rtlCol="0" anchor="t"/>
          <a:lstStyle/>
          <a:p>
            <a:pPr marL="0" indent="0">
              <a:lnSpc>
                <a:spcPts val="3050"/>
              </a:lnSpc>
              <a:buNone/>
            </a:pPr>
            <a:r>
              <a:rPr lang="en-US" sz="2000" b="1" dirty="0"/>
              <a:t>By Batch 4</a:t>
            </a:r>
          </a:p>
          <a:p>
            <a:pPr marL="0" indent="0">
              <a:lnSpc>
                <a:spcPts val="3050"/>
              </a:lnSpc>
              <a:buNone/>
            </a:pPr>
            <a:r>
              <a:rPr lang="en-US" sz="2000" b="1" dirty="0"/>
              <a:t>CSE</a:t>
            </a:r>
          </a:p>
        </p:txBody>
      </p:sp>
      <p:sp>
        <p:nvSpPr>
          <p:cNvPr id="9" name="Text 7"/>
          <p:cNvSpPr/>
          <p:nvPr/>
        </p:nvSpPr>
        <p:spPr>
          <a:xfrm>
            <a:off x="857726" y="6494502"/>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10" name="Text 8"/>
          <p:cNvSpPr/>
          <p:nvPr/>
        </p:nvSpPr>
        <p:spPr>
          <a:xfrm>
            <a:off x="857726" y="7162086"/>
            <a:ext cx="12914948" cy="391954"/>
          </a:xfrm>
          <a:prstGeom prst="rect">
            <a:avLst/>
          </a:prstGeom>
          <a:noFill/>
          <a:ln/>
        </p:spPr>
        <p:txBody>
          <a:bodyPr wrap="none" lIns="0" tIns="0" rIns="0" bIns="0" rtlCol="0" anchor="t"/>
          <a:lstStyle/>
          <a:p>
            <a:pPr marL="0" indent="0">
              <a:lnSpc>
                <a:spcPts val="3050"/>
              </a:lnSpc>
              <a:buNone/>
            </a:pPr>
            <a:endParaRPr lang="en-US" sz="1900" dirty="0"/>
          </a:p>
        </p:txBody>
      </p:sp>
      <p:sp>
        <p:nvSpPr>
          <p:cNvPr id="11" name="Freeform 4">
            <a:extLst>
              <a:ext uri="{FF2B5EF4-FFF2-40B4-BE49-F238E27FC236}">
                <a16:creationId xmlns:a16="http://schemas.microsoft.com/office/drawing/2014/main" id="{62D7F5E0-8142-922E-CF7D-302C4723ECA6}"/>
              </a:ext>
            </a:extLst>
          </p:cNvPr>
          <p:cNvSpPr/>
          <p:nvPr/>
        </p:nvSpPr>
        <p:spPr>
          <a:xfrm>
            <a:off x="-11151" y="180916"/>
            <a:ext cx="2063471" cy="2046863"/>
          </a:xfrm>
          <a:custGeom>
            <a:avLst/>
            <a:gdLst/>
            <a:ahLst/>
            <a:cxnLst/>
            <a:rect l="l" t="t" r="r" b="b"/>
            <a:pathLst>
              <a:path w="7607339" h="7607339">
                <a:moveTo>
                  <a:pt x="0" y="0"/>
                </a:moveTo>
                <a:lnTo>
                  <a:pt x="7607339" y="0"/>
                </a:lnTo>
                <a:lnTo>
                  <a:pt x="7607339" y="7607340"/>
                </a:lnTo>
                <a:lnTo>
                  <a:pt x="0" y="7607340"/>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43F3D5-2799-89D6-5BFF-B5F9C7BEB225}"/>
              </a:ext>
            </a:extLst>
          </p:cNvPr>
          <p:cNvPicPr>
            <a:picLocks noChangeAspect="1"/>
          </p:cNvPicPr>
          <p:nvPr/>
        </p:nvPicPr>
        <p:blipFill>
          <a:blip r:embed="rId2"/>
          <a:stretch>
            <a:fillRect/>
          </a:stretch>
        </p:blipFill>
        <p:spPr>
          <a:xfrm>
            <a:off x="0" y="858644"/>
            <a:ext cx="14630400" cy="6043961"/>
          </a:xfrm>
          <a:prstGeom prst="rect">
            <a:avLst/>
          </a:prstGeom>
        </p:spPr>
      </p:pic>
    </p:spTree>
    <p:extLst>
      <p:ext uri="{BB962C8B-B14F-4D97-AF65-F5344CB8AC3E}">
        <p14:creationId xmlns:p14="http://schemas.microsoft.com/office/powerpoint/2010/main" val="297286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866DF006-A185-511B-2E03-E2A8CC3B9105}"/>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Tree>
    <p:extLst>
      <p:ext uri="{BB962C8B-B14F-4D97-AF65-F5344CB8AC3E}">
        <p14:creationId xmlns:p14="http://schemas.microsoft.com/office/powerpoint/2010/main" val="3437639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840700" y="850940"/>
            <a:ext cx="6005274" cy="750689"/>
          </a:xfrm>
          <a:prstGeom prst="rect">
            <a:avLst/>
          </a:prstGeom>
          <a:noFill/>
          <a:ln/>
        </p:spPr>
        <p:txBody>
          <a:bodyPr wrap="none" lIns="0" tIns="0" rIns="0" bIns="0" rtlCol="0" anchor="t"/>
          <a:lstStyle/>
          <a:p>
            <a:pPr marL="0" indent="0">
              <a:lnSpc>
                <a:spcPts val="5900"/>
              </a:lnSpc>
              <a:buNone/>
            </a:pPr>
            <a:r>
              <a:rPr lang="en-US" sz="5000" b="1" kern="0" spc="-142" dirty="0">
                <a:solidFill>
                  <a:srgbClr val="000000"/>
                </a:solidFill>
                <a:latin typeface="Inter" pitchFamily="34" charset="0"/>
                <a:ea typeface="Inter" pitchFamily="34" charset="-122"/>
                <a:cs typeface="Inter" pitchFamily="34" charset="-120"/>
              </a:rPr>
              <a:t>Proposed System</a:t>
            </a:r>
            <a:endParaRPr lang="en-US" sz="5000" dirty="0"/>
          </a:p>
        </p:txBody>
      </p:sp>
      <p:sp>
        <p:nvSpPr>
          <p:cNvPr id="4" name="Text 1"/>
          <p:cNvSpPr/>
          <p:nvPr/>
        </p:nvSpPr>
        <p:spPr>
          <a:xfrm>
            <a:off x="1225034" y="1961913"/>
            <a:ext cx="7078266" cy="948556"/>
          </a:xfrm>
          <a:prstGeom prst="rect">
            <a:avLst/>
          </a:prstGeom>
          <a:noFill/>
          <a:ln/>
        </p:spPr>
        <p:txBody>
          <a:bodyPr wrap="square" lIns="0" tIns="0" rIns="0" bIns="0" rtlCol="0" anchor="t"/>
          <a:lstStyle/>
          <a:p>
            <a:pPr marL="342900" indent="-342900" algn="l">
              <a:lnSpc>
                <a:spcPts val="3000"/>
              </a:lnSpc>
              <a:buSzPct val="100000"/>
              <a:buChar char="•"/>
            </a:pPr>
            <a:endParaRPr lang="en-US" sz="1850" dirty="0"/>
          </a:p>
        </p:txBody>
      </p:sp>
      <p:sp>
        <p:nvSpPr>
          <p:cNvPr id="5" name="Text 2"/>
          <p:cNvSpPr/>
          <p:nvPr/>
        </p:nvSpPr>
        <p:spPr>
          <a:xfrm>
            <a:off x="1225034" y="3198971"/>
            <a:ext cx="7078266" cy="768668"/>
          </a:xfrm>
          <a:prstGeom prst="rect">
            <a:avLst/>
          </a:prstGeom>
          <a:noFill/>
          <a:ln/>
        </p:spPr>
        <p:txBody>
          <a:bodyPr wrap="square" lIns="0" tIns="0" rIns="0" bIns="0" rtlCol="0" anchor="t"/>
          <a:lstStyle/>
          <a:p>
            <a:pPr marL="342900" indent="-342900" algn="l">
              <a:lnSpc>
                <a:spcPts val="3000"/>
              </a:lnSpc>
              <a:buSzPct val="100000"/>
              <a:buChar char="•"/>
            </a:pPr>
            <a:endParaRPr lang="en-US" sz="1850" dirty="0"/>
          </a:p>
        </p:txBody>
      </p:sp>
      <p:sp>
        <p:nvSpPr>
          <p:cNvPr id="6" name="Text 3"/>
          <p:cNvSpPr/>
          <p:nvPr/>
        </p:nvSpPr>
        <p:spPr>
          <a:xfrm>
            <a:off x="1225034" y="4051697"/>
            <a:ext cx="7078266" cy="768668"/>
          </a:xfrm>
          <a:prstGeom prst="rect">
            <a:avLst/>
          </a:prstGeom>
          <a:noFill/>
          <a:ln/>
        </p:spPr>
        <p:txBody>
          <a:bodyPr wrap="square" lIns="0" tIns="0" rIns="0" bIns="0" rtlCol="0" anchor="t"/>
          <a:lstStyle/>
          <a:p>
            <a:pPr marL="342900" indent="-342900" algn="l">
              <a:lnSpc>
                <a:spcPts val="3000"/>
              </a:lnSpc>
              <a:buSzPct val="100000"/>
              <a:buChar char="•"/>
            </a:pPr>
            <a:endParaRPr lang="en-US" sz="1850" dirty="0"/>
          </a:p>
        </p:txBody>
      </p:sp>
      <p:sp>
        <p:nvSpPr>
          <p:cNvPr id="7" name="Text 4"/>
          <p:cNvSpPr/>
          <p:nvPr/>
        </p:nvSpPr>
        <p:spPr>
          <a:xfrm>
            <a:off x="656322" y="4201394"/>
            <a:ext cx="7078266" cy="768668"/>
          </a:xfrm>
          <a:prstGeom prst="rect">
            <a:avLst/>
          </a:prstGeom>
          <a:noFill/>
          <a:ln/>
        </p:spPr>
        <p:txBody>
          <a:bodyPr wrap="square" lIns="0" tIns="0" rIns="0" bIns="0" rtlCol="0" anchor="t"/>
          <a:lstStyle/>
          <a:p>
            <a:pPr marL="342900" indent="-342900" algn="l">
              <a:lnSpc>
                <a:spcPts val="3000"/>
              </a:lnSpc>
              <a:buSzPct val="100000"/>
              <a:buChar char="•"/>
            </a:pPr>
            <a:endParaRPr lang="en-US" sz="1850" dirty="0"/>
          </a:p>
        </p:txBody>
      </p:sp>
      <p:sp>
        <p:nvSpPr>
          <p:cNvPr id="8" name="Text 5"/>
          <p:cNvSpPr/>
          <p:nvPr/>
        </p:nvSpPr>
        <p:spPr>
          <a:xfrm>
            <a:off x="1225034" y="5757148"/>
            <a:ext cx="7078266" cy="768668"/>
          </a:xfrm>
          <a:prstGeom prst="rect">
            <a:avLst/>
          </a:prstGeom>
          <a:noFill/>
          <a:ln/>
        </p:spPr>
        <p:txBody>
          <a:bodyPr wrap="square" lIns="0" tIns="0" rIns="0" bIns="0" rtlCol="0" anchor="t"/>
          <a:lstStyle/>
          <a:p>
            <a:pPr marL="342900" indent="-342900" algn="l">
              <a:lnSpc>
                <a:spcPts val="3000"/>
              </a:lnSpc>
              <a:buSzPct val="100000"/>
              <a:buChar char="•"/>
            </a:pPr>
            <a:endParaRPr lang="en-US" sz="1850" dirty="0"/>
          </a:p>
        </p:txBody>
      </p:sp>
      <p:sp>
        <p:nvSpPr>
          <p:cNvPr id="9" name="Text 6"/>
          <p:cNvSpPr/>
          <p:nvPr/>
        </p:nvSpPr>
        <p:spPr>
          <a:xfrm>
            <a:off x="1225034" y="6609874"/>
            <a:ext cx="7078266" cy="768668"/>
          </a:xfrm>
          <a:prstGeom prst="rect">
            <a:avLst/>
          </a:prstGeom>
          <a:noFill/>
          <a:ln/>
        </p:spPr>
        <p:txBody>
          <a:bodyPr wrap="square" lIns="0" tIns="0" rIns="0" bIns="0" rtlCol="0" anchor="t"/>
          <a:lstStyle/>
          <a:p>
            <a:pPr marL="342900" indent="-342900">
              <a:lnSpc>
                <a:spcPts val="3000"/>
              </a:lnSpc>
              <a:buSzPct val="100000"/>
              <a:buChar char="•"/>
            </a:pPr>
            <a:endParaRPr lang="en-US" sz="1850" dirty="0"/>
          </a:p>
        </p:txBody>
      </p:sp>
      <p:sp>
        <p:nvSpPr>
          <p:cNvPr id="11" name="TextBox 10">
            <a:extLst>
              <a:ext uri="{FF2B5EF4-FFF2-40B4-BE49-F238E27FC236}">
                <a16:creationId xmlns:a16="http://schemas.microsoft.com/office/drawing/2014/main" id="{63F6836D-6FCC-BF6C-02B4-32CEB0719C6E}"/>
              </a:ext>
            </a:extLst>
          </p:cNvPr>
          <p:cNvSpPr txBox="1"/>
          <p:nvPr/>
        </p:nvSpPr>
        <p:spPr>
          <a:xfrm>
            <a:off x="840699" y="2237751"/>
            <a:ext cx="10661489" cy="2918107"/>
          </a:xfrm>
          <a:prstGeom prst="rect">
            <a:avLst/>
          </a:prstGeom>
          <a:noFill/>
        </p:spPr>
        <p:txBody>
          <a:bodyPr wrap="square">
            <a:spAutoFit/>
          </a:bodyPr>
          <a:lstStyle/>
          <a:p>
            <a:pPr algn="just">
              <a:lnSpc>
                <a:spcPct val="150000"/>
              </a:lnSpc>
            </a:pPr>
            <a:r>
              <a:rPr lang="en-US" altLang="en-US" sz="2500" dirty="0"/>
              <a:t>To implement this project we are using python Speech Recognition API which will read text from audio files and then SVM will </a:t>
            </a:r>
            <a:r>
              <a:rPr lang="en-US" altLang="en-US" sz="2500" dirty="0" err="1"/>
              <a:t>analyse</a:t>
            </a:r>
            <a:r>
              <a:rPr lang="en-US" altLang="en-US" sz="2500" dirty="0"/>
              <a:t> that text to detect depression, user can also upload images via post and python Tesseract OCR (Optical Character Recognition) API can read text from uploaded image and then SVM will detect depression from that text, User can upload post in text file also.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338"/>
          </a:xfrm>
          <a:prstGeom prst="rect">
            <a:avLst/>
          </a:prstGeom>
        </p:spPr>
      </p:pic>
      <p:sp>
        <p:nvSpPr>
          <p:cNvPr id="3" name="Text 0"/>
          <p:cNvSpPr/>
          <p:nvPr/>
        </p:nvSpPr>
        <p:spPr>
          <a:xfrm>
            <a:off x="6278523" y="622459"/>
            <a:ext cx="7559754" cy="1414701"/>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pitchFamily="34" charset="0"/>
                <a:ea typeface="Inter" pitchFamily="34" charset="-122"/>
                <a:cs typeface="Inter" pitchFamily="34" charset="-120"/>
              </a:rPr>
              <a:t>Hardware and Software Requirements</a:t>
            </a:r>
            <a:endParaRPr lang="en-US" sz="4450" dirty="0"/>
          </a:p>
        </p:txBody>
      </p:sp>
      <p:sp>
        <p:nvSpPr>
          <p:cNvPr id="4" name="Text 1"/>
          <p:cNvSpPr/>
          <p:nvPr/>
        </p:nvSpPr>
        <p:spPr>
          <a:xfrm>
            <a:off x="6278523" y="2376607"/>
            <a:ext cx="7559754" cy="362069"/>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2"/>
          <p:cNvSpPr/>
          <p:nvPr/>
        </p:nvSpPr>
        <p:spPr>
          <a:xfrm>
            <a:off x="6278523" y="3078123"/>
            <a:ext cx="3395186" cy="424458"/>
          </a:xfrm>
          <a:prstGeom prst="rect">
            <a:avLst/>
          </a:prstGeom>
          <a:noFill/>
          <a:ln/>
        </p:spPr>
        <p:txBody>
          <a:bodyPr wrap="none" lIns="0" tIns="0" rIns="0" bIns="0" rtlCol="0" anchor="t"/>
          <a:lstStyle/>
          <a:p>
            <a:pPr marL="0" indent="0">
              <a:lnSpc>
                <a:spcPts val="3300"/>
              </a:lnSpc>
              <a:buNone/>
            </a:pPr>
            <a:r>
              <a:rPr lang="en-US" sz="2650" b="1" kern="0" spc="-80" dirty="0">
                <a:solidFill>
                  <a:srgbClr val="000000"/>
                </a:solidFill>
                <a:latin typeface="Inter" pitchFamily="34" charset="0"/>
                <a:ea typeface="Inter" pitchFamily="34" charset="-122"/>
                <a:cs typeface="Inter" pitchFamily="34" charset="-120"/>
              </a:rPr>
              <a:t>Hardware</a:t>
            </a:r>
            <a:endParaRPr lang="en-US" sz="2650" dirty="0"/>
          </a:p>
        </p:txBody>
      </p:sp>
      <p:sp>
        <p:nvSpPr>
          <p:cNvPr id="6" name="Text 3"/>
          <p:cNvSpPr/>
          <p:nvPr/>
        </p:nvSpPr>
        <p:spPr>
          <a:xfrm>
            <a:off x="6640592" y="3842028"/>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2200" kern="0" spc="-36" dirty="0">
                <a:solidFill>
                  <a:srgbClr val="272525"/>
                </a:solidFill>
                <a:latin typeface="Inter" pitchFamily="34" charset="0"/>
                <a:ea typeface="Inter" pitchFamily="34" charset="-122"/>
                <a:cs typeface="Inter" pitchFamily="34" charset="-120"/>
              </a:rPr>
              <a:t>System : i5 or above.</a:t>
            </a:r>
            <a:endParaRPr lang="en-US" sz="2200" dirty="0"/>
          </a:p>
        </p:txBody>
      </p:sp>
      <p:sp>
        <p:nvSpPr>
          <p:cNvPr id="7" name="Text 4"/>
          <p:cNvSpPr/>
          <p:nvPr/>
        </p:nvSpPr>
        <p:spPr>
          <a:xfrm>
            <a:off x="6640592" y="4283273"/>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2200" kern="0" spc="-36" dirty="0">
                <a:solidFill>
                  <a:srgbClr val="272525"/>
                </a:solidFill>
                <a:latin typeface="Inter" pitchFamily="34" charset="0"/>
                <a:ea typeface="Inter" pitchFamily="34" charset="-122"/>
                <a:cs typeface="Inter" pitchFamily="34" charset="-120"/>
              </a:rPr>
              <a:t>Ram : 8 GB</a:t>
            </a:r>
            <a:endParaRPr lang="en-US" sz="2200" dirty="0"/>
          </a:p>
        </p:txBody>
      </p:sp>
      <p:sp>
        <p:nvSpPr>
          <p:cNvPr id="8" name="Text 5"/>
          <p:cNvSpPr/>
          <p:nvPr/>
        </p:nvSpPr>
        <p:spPr>
          <a:xfrm>
            <a:off x="6640592" y="4724519"/>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2200" kern="0" spc="-36" dirty="0">
                <a:solidFill>
                  <a:srgbClr val="272525"/>
                </a:solidFill>
                <a:latin typeface="Inter" pitchFamily="34" charset="0"/>
                <a:ea typeface="Inter" pitchFamily="34" charset="-122"/>
                <a:cs typeface="Inter" pitchFamily="34" charset="-120"/>
              </a:rPr>
              <a:t>Hard Disk : 512 GB</a:t>
            </a:r>
            <a:endParaRPr lang="en-US" sz="2200" dirty="0"/>
          </a:p>
        </p:txBody>
      </p:sp>
      <p:sp>
        <p:nvSpPr>
          <p:cNvPr id="9" name="Text 6"/>
          <p:cNvSpPr/>
          <p:nvPr/>
        </p:nvSpPr>
        <p:spPr>
          <a:xfrm>
            <a:off x="6278523" y="5426035"/>
            <a:ext cx="3395186" cy="424458"/>
          </a:xfrm>
          <a:prstGeom prst="rect">
            <a:avLst/>
          </a:prstGeom>
          <a:noFill/>
          <a:ln/>
        </p:spPr>
        <p:txBody>
          <a:bodyPr wrap="none" lIns="0" tIns="0" rIns="0" bIns="0" rtlCol="0" anchor="t"/>
          <a:lstStyle/>
          <a:p>
            <a:pPr marL="0" indent="0">
              <a:lnSpc>
                <a:spcPts val="3300"/>
              </a:lnSpc>
              <a:buNone/>
            </a:pPr>
            <a:r>
              <a:rPr lang="en-US" sz="2650" b="1" kern="0" spc="-80" dirty="0">
                <a:solidFill>
                  <a:srgbClr val="000000"/>
                </a:solidFill>
                <a:latin typeface="Inter" pitchFamily="34" charset="0"/>
                <a:ea typeface="Inter" pitchFamily="34" charset="-122"/>
                <a:cs typeface="Inter" pitchFamily="34" charset="-120"/>
              </a:rPr>
              <a:t>Software</a:t>
            </a:r>
            <a:endParaRPr lang="en-US" sz="2650" dirty="0"/>
          </a:p>
        </p:txBody>
      </p:sp>
      <p:sp>
        <p:nvSpPr>
          <p:cNvPr id="10" name="Text 7"/>
          <p:cNvSpPr/>
          <p:nvPr/>
        </p:nvSpPr>
        <p:spPr>
          <a:xfrm>
            <a:off x="6640592" y="6189940"/>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2200" kern="0" spc="-36" dirty="0">
                <a:solidFill>
                  <a:srgbClr val="272525"/>
                </a:solidFill>
                <a:latin typeface="Inter" pitchFamily="34" charset="0"/>
                <a:ea typeface="Inter" pitchFamily="34" charset="-122"/>
                <a:cs typeface="Inter" pitchFamily="34" charset="-120"/>
              </a:rPr>
              <a:t>Operating system : Windows 8 or Above.</a:t>
            </a:r>
            <a:endParaRPr lang="en-US" sz="2200" dirty="0"/>
          </a:p>
        </p:txBody>
      </p:sp>
      <p:sp>
        <p:nvSpPr>
          <p:cNvPr id="11" name="Text 8"/>
          <p:cNvSpPr/>
          <p:nvPr/>
        </p:nvSpPr>
        <p:spPr>
          <a:xfrm>
            <a:off x="6640592" y="6631186"/>
            <a:ext cx="7197685" cy="362069"/>
          </a:xfrm>
          <a:prstGeom prst="rect">
            <a:avLst/>
          </a:prstGeom>
          <a:noFill/>
          <a:ln/>
        </p:spPr>
        <p:txBody>
          <a:bodyPr wrap="none" lIns="0" tIns="0" rIns="0" bIns="0" rtlCol="0" anchor="t"/>
          <a:lstStyle/>
          <a:p>
            <a:pPr marL="342900" indent="-342900" algn="l">
              <a:lnSpc>
                <a:spcPts val="2850"/>
              </a:lnSpc>
              <a:buSzPct val="100000"/>
              <a:buChar char="•"/>
            </a:pPr>
            <a:r>
              <a:rPr lang="en-US" sz="2200" kern="0" spc="-36" dirty="0">
                <a:solidFill>
                  <a:srgbClr val="272525"/>
                </a:solidFill>
                <a:latin typeface="Inter" pitchFamily="34" charset="0"/>
                <a:ea typeface="Inter" pitchFamily="34" charset="-122"/>
                <a:cs typeface="Inter" pitchFamily="34" charset="-120"/>
              </a:rPr>
              <a:t>Coding Language : Python 3.0.7</a:t>
            </a:r>
            <a:endParaRPr lang="en-US" sz="2200" dirty="0"/>
          </a:p>
        </p:txBody>
      </p:sp>
      <p:sp>
        <p:nvSpPr>
          <p:cNvPr id="12" name="Text 9"/>
          <p:cNvSpPr/>
          <p:nvPr/>
        </p:nvSpPr>
        <p:spPr>
          <a:xfrm>
            <a:off x="6278523" y="7247811"/>
            <a:ext cx="7559754" cy="362069"/>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7CBFA-E529-B8F3-6330-E21858834D70}"/>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543433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A54F61EC-45C5-4831-0B00-8BCED748409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3841011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789657-91CA-5398-D32D-2D4B2EFD5707}"/>
              </a:ext>
            </a:extLst>
          </p:cNvPr>
          <p:cNvPicPr>
            <a:picLocks noChangeAspect="1"/>
          </p:cNvPicPr>
          <p:nvPr/>
        </p:nvPicPr>
        <p:blipFill>
          <a:blip r:embed="rId2"/>
          <a:stretch>
            <a:fillRect/>
          </a:stretch>
        </p:blipFill>
        <p:spPr>
          <a:xfrm>
            <a:off x="4366090" y="2030174"/>
            <a:ext cx="5251450" cy="5892800"/>
          </a:xfrm>
          <a:prstGeom prst="rect">
            <a:avLst/>
          </a:prstGeom>
        </p:spPr>
      </p:pic>
      <p:sp>
        <p:nvSpPr>
          <p:cNvPr id="3" name="TextBox 2">
            <a:extLst>
              <a:ext uri="{FF2B5EF4-FFF2-40B4-BE49-F238E27FC236}">
                <a16:creationId xmlns:a16="http://schemas.microsoft.com/office/drawing/2014/main" id="{0F11171C-FD12-1433-43A1-AC97A28123FE}"/>
              </a:ext>
            </a:extLst>
          </p:cNvPr>
          <p:cNvSpPr txBox="1"/>
          <p:nvPr/>
        </p:nvSpPr>
        <p:spPr>
          <a:xfrm>
            <a:off x="710573" y="497068"/>
            <a:ext cx="5404428" cy="830997"/>
          </a:xfrm>
          <a:prstGeom prst="rect">
            <a:avLst/>
          </a:prstGeom>
          <a:noFill/>
        </p:spPr>
        <p:txBody>
          <a:bodyPr wrap="square" rtlCol="0">
            <a:spAutoFit/>
          </a:bodyPr>
          <a:lstStyle/>
          <a:p>
            <a:r>
              <a:rPr lang="en-US" sz="4800" dirty="0"/>
              <a:t>System Architecture:</a:t>
            </a:r>
            <a:endParaRPr lang="en-IN" sz="4800" dirty="0"/>
          </a:p>
        </p:txBody>
      </p:sp>
    </p:spTree>
    <p:extLst>
      <p:ext uri="{BB962C8B-B14F-4D97-AF65-F5344CB8AC3E}">
        <p14:creationId xmlns:p14="http://schemas.microsoft.com/office/powerpoint/2010/main" val="1726180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904</TotalTime>
  <Words>1793</Words>
  <Application>Microsoft Office PowerPoint</Application>
  <PresentationFormat>Custom</PresentationFormat>
  <Paragraphs>122</Paragraphs>
  <Slides>27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Inter</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BASKARUNI BASKAR RAJU</cp:lastModifiedBy>
  <cp:revision>28</cp:revision>
  <dcterms:created xsi:type="dcterms:W3CDTF">2024-09-19T09:48:04Z</dcterms:created>
  <dcterms:modified xsi:type="dcterms:W3CDTF">2024-10-24T17:38:07Z</dcterms:modified>
</cp:coreProperties>
</file>